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18"/>
  </p:notesMasterIdLst>
  <p:sldIdLst>
    <p:sldId id="1097" r:id="rId2"/>
    <p:sldId id="1096" r:id="rId3"/>
    <p:sldId id="1037" r:id="rId4"/>
    <p:sldId id="1180" r:id="rId5"/>
    <p:sldId id="1181" r:id="rId6"/>
    <p:sldId id="1182" r:id="rId7"/>
    <p:sldId id="1204" r:id="rId8"/>
    <p:sldId id="1205" r:id="rId9"/>
    <p:sldId id="1183" r:id="rId10"/>
    <p:sldId id="1206" r:id="rId11"/>
    <p:sldId id="1184" r:id="rId12"/>
    <p:sldId id="1038" r:id="rId13"/>
    <p:sldId id="1177" r:id="rId14"/>
    <p:sldId id="1172" r:id="rId15"/>
    <p:sldId id="1207" r:id="rId16"/>
    <p:sldId id="1152"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迪峰 马" initials="迪马" lastIdx="1" clrIdx="0">
    <p:extLst>
      <p:ext uri="{19B8F6BF-5375-455C-9EA6-DF929625EA0E}">
        <p15:presenceInfo xmlns:p15="http://schemas.microsoft.com/office/powerpoint/2012/main" userId="a53d347b9fe940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BF"/>
    <a:srgbClr val="034EA2"/>
    <a:srgbClr val="0087CD"/>
    <a:srgbClr val="C68F06"/>
    <a:srgbClr val="DB2C03"/>
    <a:srgbClr val="EBAC07"/>
    <a:srgbClr val="008487"/>
    <a:srgbClr val="163C46"/>
    <a:srgbClr val="008F92"/>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34" autoAdjust="0"/>
    <p:restoredTop sz="95791" autoAdjust="0"/>
  </p:normalViewPr>
  <p:slideViewPr>
    <p:cSldViewPr>
      <p:cViewPr varScale="1">
        <p:scale>
          <a:sx n="114" d="100"/>
          <a:sy n="114" d="100"/>
        </p:scale>
        <p:origin x="331" y="82"/>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65" d="100"/>
          <a:sy n="65" d="100"/>
        </p:scale>
        <p:origin x="-336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t>2023/11/1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t>‹#›</a:t>
            </a:fld>
            <a:endParaRPr lang="zh-CN" altLang="en-US"/>
          </a:p>
        </p:txBody>
      </p:sp>
    </p:spTree>
    <p:extLst>
      <p:ext uri="{BB962C8B-B14F-4D97-AF65-F5344CB8AC3E}">
        <p14:creationId xmlns:p14="http://schemas.microsoft.com/office/powerpoint/2010/main" val="419158846"/>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2565" algn="l" defTabSz="913765" rtl="0" eaLnBrk="1" latinLnBrk="0" hangingPunct="1">
      <a:defRPr sz="1200" kern="1200">
        <a:solidFill>
          <a:schemeClr val="tx1"/>
        </a:solidFill>
        <a:latin typeface="+mn-lt"/>
        <a:ea typeface="+mn-ea"/>
        <a:cs typeface="+mn-cs"/>
      </a:defRPr>
    </a:lvl7pPr>
    <a:lvl8pPr marL="3199765" algn="l" defTabSz="913765" rtl="0" eaLnBrk="1" latinLnBrk="0" hangingPunct="1">
      <a:defRPr sz="1200" kern="1200">
        <a:solidFill>
          <a:schemeClr val="tx1"/>
        </a:solidFill>
        <a:latin typeface="+mn-lt"/>
        <a:ea typeface="+mn-ea"/>
        <a:cs typeface="+mn-cs"/>
      </a:defRPr>
    </a:lvl8pPr>
    <a:lvl9pPr marL="365696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1</a:t>
            </a:fld>
            <a:endParaRPr lang="zh-CN" altLang="en-US"/>
          </a:p>
        </p:txBody>
      </p:sp>
    </p:spTree>
    <p:extLst>
      <p:ext uri="{BB962C8B-B14F-4D97-AF65-F5344CB8AC3E}">
        <p14:creationId xmlns:p14="http://schemas.microsoft.com/office/powerpoint/2010/main" val="2676291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t>2</a:t>
            </a:fld>
            <a:endParaRPr lang="zh-CN" altLang="en-US"/>
          </a:p>
        </p:txBody>
      </p:sp>
    </p:spTree>
    <p:extLst>
      <p:ext uri="{BB962C8B-B14F-4D97-AF65-F5344CB8AC3E}">
        <p14:creationId xmlns:p14="http://schemas.microsoft.com/office/powerpoint/2010/main" val="48918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3</a:t>
            </a:fld>
            <a:endParaRPr lang="zh-CN" altLang="en-US"/>
          </a:p>
        </p:txBody>
      </p:sp>
    </p:spTree>
    <p:extLst>
      <p:ext uri="{BB962C8B-B14F-4D97-AF65-F5344CB8AC3E}">
        <p14:creationId xmlns:p14="http://schemas.microsoft.com/office/powerpoint/2010/main" val="515807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95A699-AB68-4A20-99FB-6F69DC266D45}" type="slidenum">
              <a:rPr lang="zh-CN" altLang="en-US" smtClean="0"/>
              <a:t>11</a:t>
            </a:fld>
            <a:endParaRPr lang="zh-CN" altLang="en-US"/>
          </a:p>
        </p:txBody>
      </p:sp>
    </p:spTree>
    <p:extLst>
      <p:ext uri="{BB962C8B-B14F-4D97-AF65-F5344CB8AC3E}">
        <p14:creationId xmlns:p14="http://schemas.microsoft.com/office/powerpoint/2010/main" val="2846973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12</a:t>
            </a:fld>
            <a:endParaRPr lang="zh-CN" altLang="en-US"/>
          </a:p>
        </p:txBody>
      </p:sp>
    </p:spTree>
    <p:extLst>
      <p:ext uri="{BB962C8B-B14F-4D97-AF65-F5344CB8AC3E}">
        <p14:creationId xmlns:p14="http://schemas.microsoft.com/office/powerpoint/2010/main" val="1136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95A699-AB68-4A20-99FB-6F69DC266D45}" type="slidenum">
              <a:rPr lang="zh-CN" altLang="en-US" smtClean="0"/>
              <a:t>14</a:t>
            </a:fld>
            <a:endParaRPr lang="zh-CN" altLang="en-US"/>
          </a:p>
        </p:txBody>
      </p:sp>
    </p:spTree>
    <p:extLst>
      <p:ext uri="{BB962C8B-B14F-4D97-AF65-F5344CB8AC3E}">
        <p14:creationId xmlns:p14="http://schemas.microsoft.com/office/powerpoint/2010/main" val="2486029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95A699-AB68-4A20-99FB-6F69DC266D45}" type="slidenum">
              <a:rPr lang="zh-CN" altLang="en-US" smtClean="0"/>
              <a:t>15</a:t>
            </a:fld>
            <a:endParaRPr lang="zh-CN" altLang="en-US"/>
          </a:p>
        </p:txBody>
      </p:sp>
    </p:spTree>
    <p:extLst>
      <p:ext uri="{BB962C8B-B14F-4D97-AF65-F5344CB8AC3E}">
        <p14:creationId xmlns:p14="http://schemas.microsoft.com/office/powerpoint/2010/main" val="151684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t>16</a:t>
            </a:fld>
            <a:endParaRPr lang="zh-CN" altLang="en-US"/>
          </a:p>
        </p:txBody>
      </p:sp>
    </p:spTree>
    <p:extLst>
      <p:ext uri="{BB962C8B-B14F-4D97-AF65-F5344CB8AC3E}">
        <p14:creationId xmlns:p14="http://schemas.microsoft.com/office/powerpoint/2010/main" val="4000137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208064948"/>
      </p:ext>
    </p:extLst>
  </p:cSld>
  <p:clrMapOvr>
    <a:masterClrMapping/>
  </p:clrMapOvr>
  <p:transition spd="slow">
    <p:wheel spokes="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3360445880"/>
      </p:ext>
    </p:extLst>
  </p:cSld>
  <p:clrMapOvr>
    <a:masterClrMapping/>
  </p:clrMapOvr>
  <p:transition spd="slow">
    <p:wheel spokes="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1627134076"/>
      </p:ext>
    </p:extLst>
  </p:cSld>
  <p:clrMapOvr>
    <a:masterClrMapping/>
  </p:clrMapOvr>
  <p:transition spd="slow">
    <p:wheel spokes="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188485"/>
      </p:ext>
    </p:extLst>
  </p:cSld>
  <p:clrMapOvr>
    <a:masterClrMapping/>
  </p:clrMapOvr>
  <p:transition spd="slow">
    <p:wheel spokes="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497573"/>
      </p:ext>
    </p:extLst>
  </p:cSld>
  <p:clrMapOvr>
    <a:masterClrMapping/>
  </p:clrMapOvr>
  <p:transition spd="slow">
    <p:wheel spokes="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Rectangle 9"/>
          <p:cNvSpPr/>
          <p:nvPr userDrawn="1"/>
        </p:nvSpPr>
        <p:spPr>
          <a:xfrm>
            <a:off x="8500361" y="241918"/>
            <a:ext cx="365983" cy="2153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dirty="0"/>
          </a:p>
        </p:txBody>
      </p:sp>
      <p:sp>
        <p:nvSpPr>
          <p:cNvPr id="6" name="Isosceles Triangle 10"/>
          <p:cNvSpPr/>
          <p:nvPr userDrawn="1"/>
        </p:nvSpPr>
        <p:spPr>
          <a:xfrm rot="10610802">
            <a:off x="8504736" y="316259"/>
            <a:ext cx="366581" cy="19639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a:p>
        </p:txBody>
      </p:sp>
      <p:sp>
        <p:nvSpPr>
          <p:cNvPr id="7" name="Slide Number Placeholder 5"/>
          <p:cNvSpPr txBox="1"/>
          <p:nvPr userDrawn="1"/>
        </p:nvSpPr>
        <p:spPr>
          <a:xfrm>
            <a:off x="8519485" y="204940"/>
            <a:ext cx="337081" cy="350586"/>
          </a:xfrm>
          <a:prstGeom prst="rect">
            <a:avLst/>
          </a:prstGeom>
        </p:spPr>
        <p:txBody>
          <a:bodyPr vert="horz" lIns="0" tIns="0" rIns="0" bIns="45709"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000" smtClean="0"/>
              <a:t>‹#›</a:t>
            </a:fld>
            <a:endParaRPr lang="en-US" sz="1000" dirty="0"/>
          </a:p>
        </p:txBody>
      </p:sp>
      <p:grpSp>
        <p:nvGrpSpPr>
          <p:cNvPr id="2" name="Group 5"/>
          <p:cNvGrpSpPr/>
          <p:nvPr userDrawn="1"/>
        </p:nvGrpSpPr>
        <p:grpSpPr>
          <a:xfrm>
            <a:off x="347419" y="4731991"/>
            <a:ext cx="224082" cy="221156"/>
            <a:chOff x="4328868" y="5502988"/>
            <a:chExt cx="500307" cy="493774"/>
          </a:xfrm>
        </p:grpSpPr>
        <p:sp>
          <p:nvSpPr>
            <p:cNvPr id="9" name="Freeform 7">
              <a:hlinkClick r:id="" action="ppaction://hlinkshowjump?jump=previousslide"/>
            </p:cNvPr>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sp>
          <p:nvSpPr>
            <p:cNvPr id="10"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grpSp>
      <p:grpSp>
        <p:nvGrpSpPr>
          <p:cNvPr id="3" name="Group 9"/>
          <p:cNvGrpSpPr/>
          <p:nvPr userDrawn="1"/>
        </p:nvGrpSpPr>
        <p:grpSpPr>
          <a:xfrm flipH="1">
            <a:off x="933709" y="4731991"/>
            <a:ext cx="224082" cy="221156"/>
            <a:chOff x="4328868" y="5502988"/>
            <a:chExt cx="500307" cy="493774"/>
          </a:xfrm>
        </p:grpSpPr>
        <p:sp>
          <p:nvSpPr>
            <p:cNvPr id="12" name="Freeform 10">
              <a:hlinkClick r:id="" action="ppaction://hlinkshowjump?jump=nextslide"/>
            </p:cNvPr>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sp>
          <p:nvSpPr>
            <p:cNvPr id="13"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id-ID"/>
            </a:p>
          </p:txBody>
        </p:sp>
      </p:grpSp>
      <p:cxnSp>
        <p:nvCxnSpPr>
          <p:cNvPr id="14" name="Straight Connector 3"/>
          <p:cNvCxnSpPr/>
          <p:nvPr userDrawn="1"/>
        </p:nvCxnSpPr>
        <p:spPr>
          <a:xfrm>
            <a:off x="552709" y="4845350"/>
            <a:ext cx="38100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 name="Picture 3" descr="C:\Users\Administrator\Desktop\微立体创业计划\005.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536" y="210344"/>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6"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935"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17" name="矩形 3"/>
          <p:cNvSpPr>
            <a:spLocks noChangeArrowheads="1"/>
          </p:cNvSpPr>
          <p:nvPr userDrawn="1"/>
        </p:nvSpPr>
        <p:spPr bwMode="auto">
          <a:xfrm>
            <a:off x="1187624" y="612722"/>
            <a:ext cx="2587892" cy="23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r>
              <a:rPr lang="en-US" altLang="zh-CN" sz="1050" b="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b="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标题 1"/>
          <p:cNvSpPr>
            <a:spLocks noGrp="1"/>
          </p:cNvSpPr>
          <p:nvPr>
            <p:ph type="title"/>
          </p:nvPr>
        </p:nvSpPr>
        <p:spPr>
          <a:xfrm>
            <a:off x="1184649" y="250504"/>
            <a:ext cx="3216269"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defRPr lang="zh-CN" altLang="en-US" sz="2000" b="0">
                <a:solidFill>
                  <a:schemeClr val="tx1">
                    <a:lumMod val="85000"/>
                    <a:lumOff val="15000"/>
                  </a:schemeClr>
                </a:solidFill>
                <a:latin typeface="微软雅黑" panose="020B0503020204020204" pitchFamily="34" charset="-122"/>
                <a:cs typeface="+mn-cs"/>
              </a:defRPr>
            </a:lvl1pPr>
          </a:lstStyle>
          <a:p>
            <a:pPr lvl="0" algn="l"/>
            <a:r>
              <a:rPr lang="zh-CN" altLang="en-US" dirty="0"/>
              <a:t>单击此处编辑母版标题样式</a:t>
            </a:r>
          </a:p>
        </p:txBody>
      </p:sp>
    </p:spTree>
  </p:cSld>
  <p:clrMapOvr>
    <a:masterClrMapping/>
  </p:clrMapOvr>
  <p:transition spd="slow">
    <p:wheel spokes="1"/>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12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50000">
                                          <p:cBhvr additive="base">
                                            <p:cTn id="11" dur="1200" fill="hold"/>
                                            <p:tgtEl>
                                              <p:spTgt spid="16"/>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200" fill="hold"/>
                                            <p:tgtEl>
                                              <p:spTgt spid="15"/>
                                            </p:tgtEl>
                                            <p:attrNameLst>
                                              <p:attrName>ppt_x</p:attrName>
                                            </p:attrNameLst>
                                          </p:cBhvr>
                                          <p:tavLst>
                                            <p:tav tm="0">
                                              <p:val>
                                                <p:strVal val="0-#ppt_w/2"/>
                                              </p:val>
                                            </p:tav>
                                            <p:tav tm="100000">
                                              <p:val>
                                                <p:strVal val="#ppt_x"/>
                                              </p:val>
                                            </p:tav>
                                          </p:tavLst>
                                        </p:anim>
                                        <p:anim calcmode="lin" valueType="num">
                                          <p:cBhvr additive="base">
                                            <p:cTn id="8" dur="12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00" fill="hold"/>
                                            <p:tgtEl>
                                              <p:spTgt spid="16"/>
                                            </p:tgtEl>
                                            <p:attrNameLst>
                                              <p:attrName>ppt_x</p:attrName>
                                            </p:attrNameLst>
                                          </p:cBhvr>
                                          <p:tavLst>
                                            <p:tav tm="0">
                                              <p:val>
                                                <p:strVal val="#ppt_x"/>
                                              </p:val>
                                            </p:tav>
                                            <p:tav tm="100000">
                                              <p:val>
                                                <p:strVal val="#ppt_x"/>
                                              </p:val>
                                            </p:tav>
                                          </p:tavLst>
                                        </p:anim>
                                        <p:anim calcmode="lin" valueType="num">
                                          <p:cBhvr additive="base">
                                            <p:cTn id="12" dur="12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CE584FB-8213-408C-973A-0BFE315A5B2C}" type="slidenum">
              <a:rPr lang="zh-CN" altLang="en-US"/>
              <a:t>‹#›</a:t>
            </a:fld>
            <a:endParaRPr lang="zh-CN" altLang="en-US"/>
          </a:p>
        </p:txBody>
      </p:sp>
    </p:spTree>
  </p:cSld>
  <p:clrMapOvr>
    <a:masterClrMapping/>
  </p:clrMapOvr>
  <p:transition spd="slow">
    <p:wheel spokes="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 y="0"/>
            <a:ext cx="9143499" cy="5143500"/>
          </a:xfrm>
          <a:prstGeom prst="rect">
            <a:avLst/>
          </a:prstGeom>
        </p:spPr>
      </p:pic>
      <p:grpSp>
        <p:nvGrpSpPr>
          <p:cNvPr id="2" name="组合 3"/>
          <p:cNvGrpSpPr/>
          <p:nvPr userDrawn="1"/>
        </p:nvGrpSpPr>
        <p:grpSpPr bwMode="auto">
          <a:xfrm flipH="1">
            <a:off x="-1" y="248018"/>
            <a:ext cx="1797166" cy="507206"/>
            <a:chOff x="2370576" y="533400"/>
            <a:chExt cx="2417494" cy="675969"/>
          </a:xfrm>
          <a:solidFill>
            <a:srgbClr val="EE1C39"/>
          </a:solidFill>
        </p:grpSpPr>
        <p:sp>
          <p:nvSpPr>
            <p:cNvPr id="3" name="矩形 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cs typeface="+mn-ea"/>
                <a:sym typeface="+mn-lt"/>
              </a:endParaRPr>
            </a:p>
          </p:txBody>
        </p:sp>
        <p:sp>
          <p:nvSpPr>
            <p:cNvPr id="4" name="椭圆 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cs typeface="+mn-ea"/>
                <a:sym typeface="+mn-lt"/>
              </a:endParaRPr>
            </a:p>
          </p:txBody>
        </p:sp>
      </p:grpSp>
      <p:sp>
        <p:nvSpPr>
          <p:cNvPr id="6" name="文本框 12"/>
          <p:cNvSpPr txBox="1">
            <a:spLocks noChangeArrowheads="1"/>
          </p:cNvSpPr>
          <p:nvPr userDrawn="1"/>
        </p:nvSpPr>
        <p:spPr bwMode="auto">
          <a:xfrm>
            <a:off x="-1" y="370296"/>
            <a:ext cx="1796090" cy="6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p>
        </p:txBody>
      </p:sp>
    </p:spTree>
  </p:cSld>
  <p:clrMapOvr>
    <a:masterClrMapping/>
  </p:clrMapOvr>
  <p:transition spd="slow">
    <p:wheel spokes="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3124722934"/>
      </p:ext>
    </p:extLst>
  </p:cSld>
  <p:clrMapOvr>
    <a:masterClrMapping/>
  </p:clrMapOvr>
  <p:transition spd="slow">
    <p:wheel spokes="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2246259370"/>
      </p:ext>
    </p:extLst>
  </p:cSld>
  <p:clrMapOvr>
    <a:masterClrMapping/>
  </p:clrMapOvr>
  <p:transition spd="slow">
    <p:wheel spokes="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2412216388"/>
      </p:ext>
    </p:extLst>
  </p:cSld>
  <p:clrMapOvr>
    <a:masterClrMapping/>
  </p:clrMapOvr>
  <p:transition spd="slow">
    <p:wheel spokes="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Tree>
  </p:cSld>
  <p:clrMapOvr>
    <a:masterClrMapping/>
  </p:clrMapOvr>
  <p:transition spd="slow">
    <p:wheel spokes="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1220725532"/>
      </p:ext>
    </p:extLst>
  </p:cSld>
  <p:clrMapOvr>
    <a:masterClrMapping/>
  </p:clrMapOvr>
  <p:transition spd="slow">
    <p:wheel spokes="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2651580368"/>
      </p:ext>
    </p:extLst>
  </p:cSld>
  <p:clrMapOvr>
    <a:masterClrMapping/>
  </p:clrMapOvr>
  <p:transition spd="slow">
    <p:wheel spokes="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EEFC946-6D13-4F8C-9740-992A906A613E}" type="slidenum">
              <a:rPr lang="zh-CN" altLang="en-US" smtClean="0"/>
              <a:t>‹#›</a:t>
            </a:fld>
            <a:endParaRPr lang="zh-CN" altLang="en-US"/>
          </a:p>
        </p:txBody>
      </p:sp>
      <p:sp>
        <p:nvSpPr>
          <p:cNvPr id="5" name="文本框 12">
            <a:extLst>
              <a:ext uri="{FF2B5EF4-FFF2-40B4-BE49-F238E27FC236}">
                <a16:creationId xmlns:a16="http://schemas.microsoft.com/office/drawing/2014/main" id="{D9D2ADA6-CAAA-D06E-5D70-36AB7ACEC852}"/>
              </a:ext>
            </a:extLst>
          </p:cNvPr>
          <p:cNvSpPr txBox="1">
            <a:spLocks noChangeArrowheads="1"/>
          </p:cNvSpPr>
          <p:nvPr userDrawn="1"/>
        </p:nvSpPr>
        <p:spPr bwMode="auto">
          <a:xfrm>
            <a:off x="255630" y="370296"/>
            <a:ext cx="1796090" cy="25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200" dirty="0">
                <a:solidFill>
                  <a:schemeClr val="accent1"/>
                </a:solidFill>
                <a:latin typeface="微软雅黑" panose="020B0503020204020204" pitchFamily="34" charset="-122"/>
                <a:ea typeface="微软雅黑" panose="020B0503020204020204" pitchFamily="34" charset="-122"/>
                <a:cs typeface="+mn-ea"/>
                <a:sym typeface="+mn-lt"/>
              </a:rPr>
              <a:t>点击添加相关标题文字</a:t>
            </a:r>
          </a:p>
        </p:txBody>
      </p:sp>
    </p:spTree>
    <p:extLst>
      <p:ext uri="{BB962C8B-B14F-4D97-AF65-F5344CB8AC3E}">
        <p14:creationId xmlns:p14="http://schemas.microsoft.com/office/powerpoint/2010/main" val="1719872375"/>
      </p:ext>
    </p:extLst>
  </p:cSld>
  <p:clrMapOvr>
    <a:masterClrMapping/>
  </p:clrMapOvr>
  <p:transition spd="slow">
    <p:wheel spokes="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98319276"/>
      </p:ext>
    </p:extLst>
  </p:cSld>
  <p:clrMapOvr>
    <a:masterClrMapping/>
  </p:clrMapOvr>
  <p:transition spd="slow">
    <p:wheel spokes="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3952559345"/>
      </p:ext>
    </p:extLst>
  </p:cSld>
  <p:clrMapOvr>
    <a:masterClrMapping/>
  </p:clrMapOvr>
  <p:transition spd="slow">
    <p:wheel spokes="1"/>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274348901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54" r:id="rId14"/>
    <p:sldLayoutId id="2147483656" r:id="rId15"/>
    <p:sldLayoutId id="2147483658" r:id="rId16"/>
    <p:sldLayoutId id="2147483659" r:id="rId17"/>
    <p:sldLayoutId id="2147483660" r:id="rId18"/>
    <p:sldLayoutId id="2147483661" r:id="rId19"/>
    <p:sldLayoutId id="2147483662" r:id="rId20"/>
    <p:sldLayoutId id="2147483663" r:id="rId21"/>
    <p:sldLayoutId id="2147483664" r:id="rId22"/>
    <p:sldLayoutId id="2147483665" r:id="rId23"/>
    <p:sldLayoutId id="2147483666" r:id="rId24"/>
    <p:sldLayoutId id="2147483667" r:id="rId25"/>
    <p:sldLayoutId id="2147483668" r:id="rId26"/>
    <p:sldLayoutId id="2147483669" r:id="rId27"/>
    <p:sldLayoutId id="2147483670" r:id="rId28"/>
    <p:sldLayoutId id="2147483671" r:id="rId29"/>
    <p:sldLayoutId id="2147483672" r:id="rId30"/>
    <p:sldLayoutId id="2147483673" r:id="rId31"/>
    <p:sldLayoutId id="2147483674" r:id="rId32"/>
    <p:sldLayoutId id="2147483675" r:id="rId33"/>
    <p:sldLayoutId id="2147483676" r:id="rId34"/>
    <p:sldLayoutId id="2147483677" r:id="rId35"/>
    <p:sldLayoutId id="2147483678" r:id="rId36"/>
    <p:sldLayoutId id="2147483679" r:id="rId37"/>
    <p:sldLayoutId id="2147483680" r:id="rId38"/>
    <p:sldLayoutId id="2147483681" r:id="rId39"/>
    <p:sldLayoutId id="2147483682" r:id="rId40"/>
    <p:sldLayoutId id="2147483683" r:id="rId41"/>
  </p:sldLayoutIdLst>
  <p:transition spd="slow">
    <p:wheel spokes="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b="23843"/>
          <a:stretch>
            <a:fillRect/>
          </a:stretch>
        </p:blipFill>
        <p:spPr>
          <a:xfrm rot="16200000">
            <a:off x="4583137" y="459792"/>
            <a:ext cx="5304035" cy="4248472"/>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7990"/>
            <a:ext cx="1871128" cy="550332"/>
          </a:xfrm>
          <a:prstGeom prst="rect">
            <a:avLst/>
          </a:prstGeom>
        </p:spPr>
      </p:pic>
      <p:sp>
        <p:nvSpPr>
          <p:cNvPr id="3" name="TextBox 12">
            <a:extLst>
              <a:ext uri="{FF2B5EF4-FFF2-40B4-BE49-F238E27FC236}">
                <a16:creationId xmlns:a16="http://schemas.microsoft.com/office/drawing/2014/main" id="{430CB731-5EB2-AECE-2456-324B81021D01}"/>
              </a:ext>
            </a:extLst>
          </p:cNvPr>
          <p:cNvSpPr txBox="1"/>
          <p:nvPr/>
        </p:nvSpPr>
        <p:spPr>
          <a:xfrm>
            <a:off x="323528" y="1923678"/>
            <a:ext cx="3775393" cy="1631216"/>
          </a:xfrm>
          <a:prstGeom prst="rect">
            <a:avLst/>
          </a:prstGeom>
          <a:solidFill>
            <a:schemeClr val="bg1">
              <a:lumMod val="95000"/>
              <a:alpha val="80000"/>
            </a:schemeClr>
          </a:solidFill>
        </p:spPr>
        <p:txBody>
          <a:bodyPr wrap="none" rtlCol="0">
            <a:spAutoFit/>
          </a:bodyPr>
          <a:lstStyle/>
          <a:p>
            <a:r>
              <a:rPr lang="en-US" altLang="zh-CN" sz="6000" b="1" spc="-300" dirty="0">
                <a:latin typeface="Agency FB" panose="020B0503020202020204" pitchFamily="34" charset="0"/>
              </a:rPr>
              <a:t>2 0 23</a:t>
            </a:r>
          </a:p>
          <a:p>
            <a:pPr lvl="0"/>
            <a:r>
              <a:rPr lang="zh-CN" altLang="en-US" sz="4000" b="1" dirty="0">
                <a:solidFill>
                  <a:prstClr val="black"/>
                </a:solidFill>
                <a:latin typeface="Wide Latin" panose="020A0A07050505020404" pitchFamily="18" charset="0"/>
                <a:ea typeface="微软雅黑" panose="020B0503020204020204" pitchFamily="34" charset="-122"/>
              </a:rPr>
              <a:t>第一次实例分析</a:t>
            </a:r>
          </a:p>
        </p:txBody>
      </p:sp>
      <p:sp>
        <p:nvSpPr>
          <p:cNvPr id="4" name="TextBox 33">
            <a:extLst>
              <a:ext uri="{FF2B5EF4-FFF2-40B4-BE49-F238E27FC236}">
                <a16:creationId xmlns:a16="http://schemas.microsoft.com/office/drawing/2014/main" id="{A990BBCA-088A-B089-768D-3B95B15ECF20}"/>
              </a:ext>
            </a:extLst>
          </p:cNvPr>
          <p:cNvSpPr txBox="1"/>
          <p:nvPr/>
        </p:nvSpPr>
        <p:spPr>
          <a:xfrm>
            <a:off x="313736" y="3634112"/>
            <a:ext cx="4670978" cy="738664"/>
          </a:xfrm>
          <a:prstGeom prst="rect">
            <a:avLst/>
          </a:prstGeom>
          <a:solidFill>
            <a:schemeClr val="bg1">
              <a:lumMod val="95000"/>
              <a:alpha val="80000"/>
            </a:schemeClr>
          </a:solidFill>
        </p:spPr>
        <p:txBody>
          <a:bodyPr wrap="square" rtlCol="0">
            <a:spAutoFit/>
          </a:bodyPr>
          <a:lstStyle/>
          <a:p>
            <a:r>
              <a:rPr lang="zh-CN" altLang="en-US" sz="1400" b="1" dirty="0">
                <a:latin typeface="宋体" panose="02010600030101010101" pitchFamily="2" charset="-122"/>
                <a:ea typeface="宋体" panose="02010600030101010101" pitchFamily="2" charset="-122"/>
              </a:rPr>
              <a:t>汇报人</a:t>
            </a:r>
            <a:r>
              <a:rPr lang="en-US" altLang="zh-CN" sz="1400" b="1" dirty="0">
                <a:latin typeface="宋体" panose="02010600030101010101" pitchFamily="2" charset="-122"/>
                <a:ea typeface="宋体" panose="02010600030101010101" pitchFamily="2" charset="-122"/>
              </a:rPr>
              <a:t>: </a:t>
            </a:r>
            <a:r>
              <a:rPr lang="zh-CN" altLang="en-US" sz="1400" b="1" dirty="0">
                <a:latin typeface="宋体" panose="02010600030101010101" pitchFamily="2" charset="-122"/>
                <a:ea typeface="宋体" panose="02010600030101010101" pitchFamily="2" charset="-122"/>
              </a:rPr>
              <a:t>邵锦奎</a:t>
            </a:r>
            <a:endParaRPr lang="en-US" altLang="zh-CN" sz="1400" b="1" dirty="0">
              <a:latin typeface="宋体" panose="02010600030101010101" pitchFamily="2" charset="-122"/>
              <a:ea typeface="宋体" panose="02010600030101010101" pitchFamily="2" charset="-122"/>
            </a:endParaRPr>
          </a:p>
          <a:p>
            <a:r>
              <a:rPr lang="zh-CN" altLang="en-US" sz="1400" b="1" dirty="0">
                <a:latin typeface="宋体" panose="02010600030101010101" pitchFamily="2" charset="-122"/>
                <a:ea typeface="宋体" panose="02010600030101010101" pitchFamily="2" charset="-122"/>
              </a:rPr>
              <a:t>小组成员：周泽桐 张凯程 徐天怿</a:t>
            </a:r>
            <a:endParaRPr lang="en-US" altLang="zh-CN" sz="1400" b="1" dirty="0">
              <a:latin typeface="宋体" panose="02010600030101010101" pitchFamily="2" charset="-122"/>
              <a:ea typeface="宋体" panose="02010600030101010101" pitchFamily="2" charset="-122"/>
            </a:endParaRPr>
          </a:p>
          <a:p>
            <a:r>
              <a:rPr lang="zh-CN" altLang="en-US" sz="1400" b="1" dirty="0">
                <a:latin typeface="宋体" panose="02010600030101010101" pitchFamily="2" charset="-122"/>
                <a:ea typeface="宋体" panose="02010600030101010101" pitchFamily="2" charset="-122"/>
              </a:rPr>
              <a:t>时间：</a:t>
            </a:r>
            <a:r>
              <a:rPr lang="en-US" altLang="zh-CN" sz="1400" b="1" dirty="0">
                <a:latin typeface="宋体" panose="02010600030101010101" pitchFamily="2" charset="-122"/>
                <a:ea typeface="宋体" panose="02010600030101010101" pitchFamily="2" charset="-122"/>
              </a:rPr>
              <a:t>2023</a:t>
            </a:r>
            <a:r>
              <a:rPr lang="zh-CN" altLang="en-US" sz="1400" b="1" dirty="0">
                <a:latin typeface="宋体" panose="02010600030101010101" pitchFamily="2" charset="-122"/>
                <a:ea typeface="宋体" panose="02010600030101010101" pitchFamily="2" charset="-122"/>
              </a:rPr>
              <a:t>年</a:t>
            </a:r>
            <a:r>
              <a:rPr lang="en-US" altLang="zh-CN" sz="1400" b="1" dirty="0">
                <a:latin typeface="宋体" panose="02010600030101010101" pitchFamily="2" charset="-122"/>
                <a:ea typeface="宋体" panose="02010600030101010101" pitchFamily="2" charset="-122"/>
              </a:rPr>
              <a:t>11</a:t>
            </a:r>
            <a:r>
              <a:rPr lang="zh-CN" altLang="en-US" sz="1400" b="1" dirty="0">
                <a:latin typeface="宋体" panose="02010600030101010101" pitchFamily="2" charset="-122"/>
                <a:ea typeface="宋体" panose="02010600030101010101" pitchFamily="2" charset="-122"/>
              </a:rPr>
              <a:t>月</a:t>
            </a:r>
            <a:r>
              <a:rPr lang="en-US" altLang="zh-CN" sz="1400" b="1" dirty="0">
                <a:latin typeface="宋体" panose="02010600030101010101" pitchFamily="2" charset="-122"/>
                <a:ea typeface="宋体" panose="02010600030101010101" pitchFamily="2" charset="-122"/>
              </a:rPr>
              <a:t>1</a:t>
            </a:r>
            <a:r>
              <a:rPr lang="zh-CN" altLang="en-US" sz="1400" b="1" dirty="0">
                <a:latin typeface="宋体" panose="02010600030101010101" pitchFamily="2" charset="-122"/>
                <a:ea typeface="宋体" panose="02010600030101010101" pitchFamily="2" charset="-122"/>
              </a:rPr>
              <a:t>日</a:t>
            </a:r>
            <a:endParaRPr lang="en-US" altLang="zh-CN" sz="1400" b="1"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1A066D41-F5AD-B989-26F9-AAAA608AB686}"/>
              </a:ext>
            </a:extLst>
          </p:cNvPr>
          <p:cNvCxnSpPr>
            <a:cxnSpLocks/>
          </p:cNvCxnSpPr>
          <p:nvPr/>
        </p:nvCxnSpPr>
        <p:spPr>
          <a:xfrm>
            <a:off x="313736" y="3589404"/>
            <a:ext cx="4896544" cy="0"/>
          </a:xfrm>
          <a:prstGeom prst="line">
            <a:avLst/>
          </a:prstGeom>
          <a:ln w="22225">
            <a:solidFill>
              <a:schemeClr val="bg1"/>
            </a:solidFill>
          </a:ln>
        </p:spPr>
        <p:style>
          <a:lnRef idx="1">
            <a:schemeClr val="accent5"/>
          </a:lnRef>
          <a:fillRef idx="0">
            <a:schemeClr val="accent5"/>
          </a:fillRef>
          <a:effectRef idx="0">
            <a:schemeClr val="accent5"/>
          </a:effectRef>
          <a:fontRef idx="minor">
            <a:schemeClr val="tx1"/>
          </a:fontRef>
        </p:style>
      </p:cxn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5" presetClass="entr" presetSubtype="0"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ppt_w</p:attrName>
                                        </p:attrNameLst>
                                      </p:cBhvr>
                                      <p:tavLst>
                                        <p:tav tm="0" fmla="#ppt_w*sin(2.5*pi*$)">
                                          <p:val>
                                            <p:fltVal val="0"/>
                                          </p:val>
                                        </p:tav>
                                        <p:tav tm="100000">
                                          <p:val>
                                            <p:fltVal val="1"/>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0076" y="123478"/>
            <a:ext cx="1766509" cy="422426"/>
          </a:xfrm>
          <a:prstGeom prst="rect">
            <a:avLst/>
          </a:prstGeom>
        </p:spPr>
      </p:pic>
      <p:sp>
        <p:nvSpPr>
          <p:cNvPr id="8" name="文本框 7">
            <a:extLst>
              <a:ext uri="{FF2B5EF4-FFF2-40B4-BE49-F238E27FC236}">
                <a16:creationId xmlns:a16="http://schemas.microsoft.com/office/drawing/2014/main" id="{304C47EB-1C42-738E-781E-EBAFB7BEEC2B}"/>
              </a:ext>
            </a:extLst>
          </p:cNvPr>
          <p:cNvSpPr txBox="1"/>
          <p:nvPr/>
        </p:nvSpPr>
        <p:spPr>
          <a:xfrm>
            <a:off x="226194" y="218868"/>
            <a:ext cx="7053881" cy="646331"/>
          </a:xfrm>
          <a:prstGeom prst="rect">
            <a:avLst/>
          </a:prstGeom>
          <a:noFill/>
        </p:spPr>
        <p:txBody>
          <a:bodyPr wrap="square" rtlCol="0">
            <a:spAutoFit/>
          </a:bodyPr>
          <a:lstStyle/>
          <a:p>
            <a:pPr algn="l"/>
            <a:r>
              <a:rPr lang="zh-CN" altLang="en-US" sz="1800" b="0" i="0" u="none" strike="noStrike" baseline="0" dirty="0">
                <a:solidFill>
                  <a:srgbClr val="333333"/>
                </a:solidFill>
                <a:latin typeface="Inconsolata" pitchFamily="1" charset="0"/>
              </a:rPr>
              <a:t>问题</a:t>
            </a:r>
            <a:r>
              <a:rPr lang="en-US" altLang="zh-CN" sz="1800" b="0" i="0" u="none" strike="noStrike" baseline="0" dirty="0">
                <a:solidFill>
                  <a:srgbClr val="333333"/>
                </a:solidFill>
                <a:latin typeface="Inconsolata" pitchFamily="1" charset="0"/>
              </a:rPr>
              <a:t>4:acquire </a:t>
            </a:r>
            <a:r>
              <a:rPr lang="zh-CN" altLang="en-US" sz="1800" b="0" i="0" u="none" strike="noStrike" baseline="0" dirty="0">
                <a:solidFill>
                  <a:srgbClr val="333333"/>
                </a:solidFill>
                <a:latin typeface="SourceHanSerifCN-Medium"/>
              </a:rPr>
              <a:t>和 </a:t>
            </a:r>
            <a:r>
              <a:rPr lang="en-US" altLang="zh-CN" sz="1800" b="0" i="0" u="none" strike="noStrike" baseline="0" dirty="0">
                <a:solidFill>
                  <a:srgbClr val="333333"/>
                </a:solidFill>
                <a:latin typeface="Inconsolata" pitchFamily="1" charset="0"/>
              </a:rPr>
              <a:t>release </a:t>
            </a:r>
            <a:r>
              <a:rPr lang="zh-CN" altLang="en-US" sz="1800" b="0" i="0" u="none" strike="noStrike" baseline="0" dirty="0">
                <a:solidFill>
                  <a:srgbClr val="333333"/>
                </a:solidFill>
                <a:latin typeface="SourceHanSerifCN-Medium"/>
              </a:rPr>
              <a:t>函数中的 </a:t>
            </a:r>
            <a:r>
              <a:rPr lang="en-US" altLang="zh-CN" sz="1800" b="0" i="0" u="none" strike="noStrike" baseline="0" dirty="0">
                <a:solidFill>
                  <a:srgbClr val="333333"/>
                </a:solidFill>
                <a:latin typeface="Inconsolata" pitchFamily="1" charset="0"/>
              </a:rPr>
              <a:t>__</a:t>
            </a:r>
            <a:r>
              <a:rPr lang="en-US" altLang="zh-CN" sz="1800" b="0" i="0" u="none" strike="noStrike" baseline="0" dirty="0" err="1">
                <a:solidFill>
                  <a:srgbClr val="333333"/>
                </a:solidFill>
                <a:latin typeface="Inconsolata" pitchFamily="1" charset="0"/>
              </a:rPr>
              <a:t>sync_synchronize</a:t>
            </a:r>
            <a:r>
              <a:rPr lang="en-US" altLang="zh-CN" sz="1800" b="0" i="0" u="none" strike="noStrike" baseline="0" dirty="0">
                <a:solidFill>
                  <a:srgbClr val="333333"/>
                </a:solidFill>
                <a:latin typeface="Inconsolata" pitchFamily="1" charset="0"/>
              </a:rPr>
              <a:t>() </a:t>
            </a:r>
            <a:r>
              <a:rPr lang="zh-CN" altLang="en-US" sz="1800" b="0" i="0" u="none" strike="noStrike" baseline="0" dirty="0">
                <a:solidFill>
                  <a:srgbClr val="333333"/>
                </a:solidFill>
                <a:latin typeface="SourceHanSerifCN-Medium"/>
              </a:rPr>
              <a:t>语句的作用是什么？对照汇编程序进行说明。</a:t>
            </a:r>
            <a:endParaRPr lang="en-US" altLang="zh-CN" sz="2400" b="1" dirty="0"/>
          </a:p>
        </p:txBody>
      </p:sp>
      <p:sp>
        <p:nvSpPr>
          <p:cNvPr id="2" name="文本框 1">
            <a:extLst>
              <a:ext uri="{FF2B5EF4-FFF2-40B4-BE49-F238E27FC236}">
                <a16:creationId xmlns:a16="http://schemas.microsoft.com/office/drawing/2014/main" id="{51E229E8-2FDD-E755-E9AF-A8186340EB2B}"/>
              </a:ext>
            </a:extLst>
          </p:cNvPr>
          <p:cNvSpPr txBox="1"/>
          <p:nvPr/>
        </p:nvSpPr>
        <p:spPr>
          <a:xfrm>
            <a:off x="4643747" y="865199"/>
            <a:ext cx="4242183" cy="2339102"/>
          </a:xfrm>
          <a:prstGeom prst="rect">
            <a:avLst/>
          </a:prstGeom>
          <a:noFill/>
        </p:spPr>
        <p:txBody>
          <a:bodyPr wrap="square" rtlCol="0">
            <a:spAutoFit/>
          </a:bodyPr>
          <a:lstStyle/>
          <a:p>
            <a:pPr algn="just"/>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对应的汇编指令是</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fence</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fence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指令对外部可见的访存请求</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如设备</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I / O</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和内存访问等进行串行化。指令格式为</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fence pred, </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succ</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，比特中的第</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3,2,1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0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位分别对应于设备输入</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设备输出</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内存读写。例如</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fence r, </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rw</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将前面读取与后面的读取和写入排序</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使用</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pred = 0010</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succ</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 0011</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进行编码。如果省略了参数</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则表示</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fence </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iorw</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iorw</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即对所有访存请求进行排序。</a:t>
            </a:r>
          </a:p>
          <a:p>
            <a:endParaRPr lang="zh-CN" altLang="en-US" dirty="0"/>
          </a:p>
        </p:txBody>
      </p:sp>
      <p:pic>
        <p:nvPicPr>
          <p:cNvPr id="10" name="图片 9" descr="2023-10-27-14-35-46">
            <a:extLst>
              <a:ext uri="{FF2B5EF4-FFF2-40B4-BE49-F238E27FC236}">
                <a16:creationId xmlns:a16="http://schemas.microsoft.com/office/drawing/2014/main" id="{54ABAFC4-6197-9EA2-384B-636A3DB889A5}"/>
              </a:ext>
            </a:extLst>
          </p:cNvPr>
          <p:cNvPicPr>
            <a:picLocks noChangeAspect="1"/>
          </p:cNvPicPr>
          <p:nvPr/>
        </p:nvPicPr>
        <p:blipFill>
          <a:blip r:embed="rId3"/>
          <a:stretch>
            <a:fillRect/>
          </a:stretch>
        </p:blipFill>
        <p:spPr>
          <a:xfrm>
            <a:off x="226158" y="960588"/>
            <a:ext cx="4351756" cy="3555377"/>
          </a:xfrm>
          <a:prstGeom prst="rect">
            <a:avLst/>
          </a:prstGeom>
        </p:spPr>
      </p:pic>
      <p:pic>
        <p:nvPicPr>
          <p:cNvPr id="3" name="图片 2" descr="2023-10-27-14-36-31">
            <a:extLst>
              <a:ext uri="{FF2B5EF4-FFF2-40B4-BE49-F238E27FC236}">
                <a16:creationId xmlns:a16="http://schemas.microsoft.com/office/drawing/2014/main" id="{B0776430-00DD-36F9-7913-42D4CB2FCE30}"/>
              </a:ext>
            </a:extLst>
          </p:cNvPr>
          <p:cNvPicPr>
            <a:picLocks noChangeAspect="1"/>
          </p:cNvPicPr>
          <p:nvPr/>
        </p:nvPicPr>
        <p:blipFill>
          <a:blip r:embed="rId4"/>
          <a:stretch>
            <a:fillRect/>
          </a:stretch>
        </p:blipFill>
        <p:spPr>
          <a:xfrm>
            <a:off x="4833025" y="2931790"/>
            <a:ext cx="4084817" cy="1728192"/>
          </a:xfrm>
          <a:prstGeom prst="rect">
            <a:avLst/>
          </a:prstGeom>
        </p:spPr>
      </p:pic>
    </p:spTree>
    <p:extLst>
      <p:ext uri="{BB962C8B-B14F-4D97-AF65-F5344CB8AC3E}">
        <p14:creationId xmlns:p14="http://schemas.microsoft.com/office/powerpoint/2010/main" val="1887638072"/>
      </p:ext>
    </p:extLst>
  </p:cSld>
  <p:clrMapOvr>
    <a:masterClrMapping/>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0076" y="123478"/>
            <a:ext cx="1766509" cy="422426"/>
          </a:xfrm>
          <a:prstGeom prst="rect">
            <a:avLst/>
          </a:prstGeom>
        </p:spPr>
      </p:pic>
      <p:pic>
        <p:nvPicPr>
          <p:cNvPr id="9" name="图片 8">
            <a:extLst>
              <a:ext uri="{FF2B5EF4-FFF2-40B4-BE49-F238E27FC236}">
                <a16:creationId xmlns:a16="http://schemas.microsoft.com/office/drawing/2014/main" id="{8AE9C196-24A5-A8B4-8E33-F23D3D26C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561842"/>
            <a:ext cx="4534293" cy="4214225"/>
          </a:xfrm>
          <a:prstGeom prst="rect">
            <a:avLst/>
          </a:prstGeom>
        </p:spPr>
      </p:pic>
      <p:pic>
        <p:nvPicPr>
          <p:cNvPr id="11" name="图片 10">
            <a:extLst>
              <a:ext uri="{FF2B5EF4-FFF2-40B4-BE49-F238E27FC236}">
                <a16:creationId xmlns:a16="http://schemas.microsoft.com/office/drawing/2014/main" id="{718385E2-AEDE-769F-4499-7DC73E2AAE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0072" y="546862"/>
            <a:ext cx="3314987" cy="4176122"/>
          </a:xfrm>
          <a:prstGeom prst="rect">
            <a:avLst/>
          </a:prstGeom>
        </p:spPr>
      </p:pic>
    </p:spTree>
    <p:extLst>
      <p:ext uri="{BB962C8B-B14F-4D97-AF65-F5344CB8AC3E}">
        <p14:creationId xmlns:p14="http://schemas.microsoft.com/office/powerpoint/2010/main" val="1912195079"/>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748477" y="1016951"/>
            <a:ext cx="1012073" cy="1012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1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3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Entry_1"/>
          <p:cNvSpPr/>
          <p:nvPr>
            <p:custDataLst>
              <p:tags r:id="rId1"/>
            </p:custDataLst>
          </p:nvPr>
        </p:nvSpPr>
        <p:spPr>
          <a:xfrm>
            <a:off x="1342186" y="2599913"/>
            <a:ext cx="3805878" cy="61555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a:r>
              <a:rPr lang="zh-CN" altLang="en-US" sz="4000" b="1" dirty="0">
                <a:solidFill>
                  <a:schemeClr val="accent1"/>
                </a:solidFill>
                <a:latin typeface="微软雅黑" panose="020B0503020204020204" pitchFamily="34" charset="-122"/>
                <a:ea typeface="微软雅黑" panose="020B0503020204020204" pitchFamily="34" charset="-122"/>
                <a:cs typeface="+mn-ea"/>
                <a:sym typeface="+mn-lt"/>
              </a:rPr>
              <a:t>进阶题</a:t>
            </a:r>
            <a:endParaRPr lang="en-US" altLang="zh-CN" sz="3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b="23843"/>
          <a:stretch>
            <a:fillRect/>
          </a:stretch>
        </p:blipFill>
        <p:spPr>
          <a:xfrm rot="16200000">
            <a:off x="4548276" y="459792"/>
            <a:ext cx="5304035" cy="4248472"/>
          </a:xfrm>
          <a:prstGeom prst="rect">
            <a:avLst/>
          </a:prstGeom>
        </p:spPr>
      </p:pic>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par>
                                <p:cTn id="13" presetID="56" presetClass="entr" presetSubtype="0" fill="hold" grpId="0" nodeType="withEffect">
                                  <p:stCondLst>
                                    <p:cond delay="0"/>
                                  </p:stCondLst>
                                  <p:iterate type="lt">
                                    <p:tmPct val="10000"/>
                                  </p:iterate>
                                  <p:childTnLst>
                                    <p:set>
                                      <p:cBhvr>
                                        <p:cTn id="14" dur="1" fill="hold">
                                          <p:stCondLst>
                                            <p:cond delay="0"/>
                                          </p:stCondLst>
                                        </p:cTn>
                                        <p:tgtEl>
                                          <p:spTgt spid="8"/>
                                        </p:tgtEl>
                                        <p:attrNameLst>
                                          <p:attrName>style.visibility</p:attrName>
                                        </p:attrNameLst>
                                      </p:cBhvr>
                                      <p:to>
                                        <p:strVal val="visible"/>
                                      </p:to>
                                    </p:set>
                                    <p:anim by="(-#ppt_w*2)" calcmode="lin" valueType="num">
                                      <p:cBhvr rctx="PPT">
                                        <p:cTn id="15" dur="500" autoRev="1" fill="hold">
                                          <p:stCondLst>
                                            <p:cond delay="0"/>
                                          </p:stCondLst>
                                        </p:cTn>
                                        <p:tgtEl>
                                          <p:spTgt spid="8"/>
                                        </p:tgtEl>
                                        <p:attrNameLst>
                                          <p:attrName>ppt_w</p:attrName>
                                        </p:attrNameLst>
                                      </p:cBhvr>
                                    </p:anim>
                                    <p:anim by="(#ppt_w*0.50)" calcmode="lin" valueType="num">
                                      <p:cBhvr>
                                        <p:cTn id="16" dur="500" decel="50000" autoRev="1" fill="hold">
                                          <p:stCondLst>
                                            <p:cond delay="0"/>
                                          </p:stCondLst>
                                        </p:cTn>
                                        <p:tgtEl>
                                          <p:spTgt spid="8"/>
                                        </p:tgtEl>
                                        <p:attrNameLst>
                                          <p:attrName>ppt_x</p:attrName>
                                        </p:attrNameLst>
                                      </p:cBhvr>
                                    </p:anim>
                                    <p:anim from="(-#ppt_h/2)" to="(#ppt_y)" calcmode="lin" valueType="num">
                                      <p:cBhvr>
                                        <p:cTn id="17" dur="1000" fill="hold">
                                          <p:stCondLst>
                                            <p:cond delay="0"/>
                                          </p:stCondLst>
                                        </p:cTn>
                                        <p:tgtEl>
                                          <p:spTgt spid="8"/>
                                        </p:tgtEl>
                                        <p:attrNameLst>
                                          <p:attrName>ppt_y</p:attrName>
                                        </p:attrNameLst>
                                      </p:cBhvr>
                                    </p:anim>
                                    <p:animRot by="21600000">
                                      <p:cBhvr>
                                        <p:cTn id="18" dur="1000" fill="hold">
                                          <p:stCondLst>
                                            <p:cond delay="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0076" y="123478"/>
            <a:ext cx="1766509" cy="422426"/>
          </a:xfrm>
          <a:prstGeom prst="rect">
            <a:avLst/>
          </a:prstGeom>
        </p:spPr>
      </p:pic>
      <p:sp>
        <p:nvSpPr>
          <p:cNvPr id="4" name="文本框 3">
            <a:extLst>
              <a:ext uri="{FF2B5EF4-FFF2-40B4-BE49-F238E27FC236}">
                <a16:creationId xmlns:a16="http://schemas.microsoft.com/office/drawing/2014/main" id="{1F913B2A-4BA2-842D-4C70-B5F81E75FEA5}"/>
              </a:ext>
            </a:extLst>
          </p:cNvPr>
          <p:cNvSpPr txBox="1"/>
          <p:nvPr/>
        </p:nvSpPr>
        <p:spPr>
          <a:xfrm>
            <a:off x="97414" y="105828"/>
            <a:ext cx="7282897" cy="1200329"/>
          </a:xfrm>
          <a:prstGeom prst="rect">
            <a:avLst/>
          </a:prstGeom>
          <a:noFill/>
        </p:spPr>
        <p:txBody>
          <a:bodyPr wrap="square" rtlCol="0">
            <a:spAutoFit/>
          </a:bodyPr>
          <a:lstStyle/>
          <a:p>
            <a:pPr algn="l"/>
            <a:r>
              <a:rPr lang="zh-CN" altLang="en-US" sz="1800" b="0" i="0" u="none" strike="noStrike" baseline="0" dirty="0">
                <a:solidFill>
                  <a:srgbClr val="333333"/>
                </a:solidFill>
                <a:latin typeface="SourceHanSerifCN-Medium"/>
              </a:rPr>
              <a:t>如果我们想在 </a:t>
            </a:r>
            <a:r>
              <a:rPr lang="en-US" altLang="zh-CN" sz="1800" b="0" i="0" u="none" strike="noStrike" baseline="0" dirty="0">
                <a:solidFill>
                  <a:srgbClr val="333333"/>
                </a:solidFill>
                <a:latin typeface="ArialMT"/>
              </a:rPr>
              <a:t>Linux </a:t>
            </a:r>
            <a:r>
              <a:rPr lang="zh-CN" altLang="en-US" sz="1800" b="0" i="0" u="none" strike="noStrike" baseline="0" dirty="0">
                <a:solidFill>
                  <a:srgbClr val="333333"/>
                </a:solidFill>
                <a:latin typeface="SourceHanSerifCN-Medium"/>
              </a:rPr>
              <a:t>内核中维护一个全局整型变量 </a:t>
            </a:r>
            <a:r>
              <a:rPr lang="en-US" altLang="zh-CN" sz="1800" b="0" i="0" u="none" strike="noStrike" baseline="0" dirty="0" err="1">
                <a:solidFill>
                  <a:srgbClr val="333333"/>
                </a:solidFill>
                <a:latin typeface="ArialMT"/>
              </a:rPr>
              <a:t>global_tmp_var</a:t>
            </a:r>
            <a:r>
              <a:rPr lang="en-US" altLang="zh-CN" sz="1800" b="0" i="0" u="none" strike="noStrike" baseline="0" dirty="0">
                <a:solidFill>
                  <a:srgbClr val="333333"/>
                </a:solidFill>
                <a:latin typeface="ArialMT"/>
              </a:rPr>
              <a:t> </a:t>
            </a:r>
            <a:r>
              <a:rPr lang="zh-CN" altLang="en-US" sz="1800" b="0" i="0" u="none" strike="noStrike" baseline="0" dirty="0">
                <a:solidFill>
                  <a:srgbClr val="333333"/>
                </a:solidFill>
                <a:latin typeface="SourceHanSerifCN-Medium"/>
              </a:rPr>
              <a:t>，请给出一种 </a:t>
            </a:r>
            <a:r>
              <a:rPr lang="en-US" altLang="zh-CN" sz="1800" b="0" i="0" u="none" strike="noStrike" baseline="0" dirty="0">
                <a:solidFill>
                  <a:srgbClr val="333333"/>
                </a:solidFill>
                <a:latin typeface="ArialMT"/>
              </a:rPr>
              <a:t>Linux </a:t>
            </a:r>
            <a:r>
              <a:rPr lang="zh-CN" altLang="en-US" sz="1800" b="0" i="0" u="none" strike="noStrike" baseline="0" dirty="0">
                <a:solidFill>
                  <a:srgbClr val="333333"/>
                </a:solidFill>
                <a:latin typeface="SourceHanSerifCN-Medium"/>
              </a:rPr>
              <a:t>已实现的、能够对其正确使用（包括读、写、加法等基础操作）的操作方法，并选择一个操作函数分析其源代码（可以在任何架构下分析）</a:t>
            </a:r>
            <a:endParaRPr lang="en-US" altLang="zh-CN" b="1" dirty="0"/>
          </a:p>
        </p:txBody>
      </p:sp>
      <p:sp>
        <p:nvSpPr>
          <p:cNvPr id="9" name="文本框 8">
            <a:extLst>
              <a:ext uri="{FF2B5EF4-FFF2-40B4-BE49-F238E27FC236}">
                <a16:creationId xmlns:a16="http://schemas.microsoft.com/office/drawing/2014/main" id="{2D5F7E76-03F0-F05F-EF48-CE239962EA8A}"/>
              </a:ext>
            </a:extLst>
          </p:cNvPr>
          <p:cNvSpPr txBox="1"/>
          <p:nvPr/>
        </p:nvSpPr>
        <p:spPr>
          <a:xfrm>
            <a:off x="3953259" y="1147675"/>
            <a:ext cx="5093326" cy="1077218"/>
          </a:xfrm>
          <a:prstGeom prst="rect">
            <a:avLst/>
          </a:prstGeom>
          <a:noFill/>
        </p:spPr>
        <p:txBody>
          <a:bodyPr wrap="square" rtlCol="0">
            <a:spAutoFit/>
          </a:bodyPr>
          <a:lstStyle/>
          <a:p>
            <a:r>
              <a:rPr lang="zh-CN" altLang="en-US" sz="1600" b="0" i="0" dirty="0">
                <a:solidFill>
                  <a:srgbClr val="374151"/>
                </a:solidFill>
                <a:effectLst/>
                <a:latin typeface="Söhne"/>
              </a:rPr>
              <a:t>答</a:t>
            </a:r>
            <a:r>
              <a:rPr lang="en-US" altLang="zh-CN" sz="1600" b="0" i="0" dirty="0">
                <a:solidFill>
                  <a:srgbClr val="374151"/>
                </a:solidFill>
                <a:effectLst/>
                <a:latin typeface="Söhne"/>
              </a:rPr>
              <a:t>:</a:t>
            </a:r>
            <a:r>
              <a:rPr lang="zh-CN" altLang="en-US" sz="1600" b="0" i="0" dirty="0">
                <a:solidFill>
                  <a:srgbClr val="374151"/>
                </a:solidFill>
                <a:effectLst/>
                <a:latin typeface="Söhne"/>
              </a:rPr>
              <a:t>在 </a:t>
            </a:r>
            <a:r>
              <a:rPr lang="en-US" altLang="zh-CN" sz="1600" b="0" i="0" dirty="0">
                <a:solidFill>
                  <a:srgbClr val="374151"/>
                </a:solidFill>
                <a:effectLst/>
                <a:latin typeface="Söhne"/>
              </a:rPr>
              <a:t>Linux </a:t>
            </a:r>
            <a:r>
              <a:rPr lang="zh-CN" altLang="en-US" sz="1600" b="0" i="0" dirty="0">
                <a:solidFill>
                  <a:srgbClr val="374151"/>
                </a:solidFill>
                <a:effectLst/>
                <a:latin typeface="Söhne"/>
              </a:rPr>
              <a:t>内核中，可以使用自旋锁（</a:t>
            </a:r>
            <a:r>
              <a:rPr lang="en-US" altLang="zh-CN" sz="1600" b="0" i="0" dirty="0">
                <a:solidFill>
                  <a:srgbClr val="374151"/>
                </a:solidFill>
                <a:effectLst/>
                <a:latin typeface="Söhne"/>
              </a:rPr>
              <a:t>spinlock</a:t>
            </a:r>
            <a:r>
              <a:rPr lang="zh-CN" altLang="en-US" sz="1600" b="0" i="0" dirty="0">
                <a:solidFill>
                  <a:srgbClr val="374151"/>
                </a:solidFill>
                <a:effectLst/>
                <a:latin typeface="Söhne"/>
              </a:rPr>
              <a:t>）来确保对全局整型变量的正确读写操作。自旋锁是一种用于内核编程的同步机制，可以确保在多处理器系统中对共享资源的原子操作。</a:t>
            </a:r>
            <a:endParaRPr lang="zh-CN" altLang="en-US" sz="1600" dirty="0"/>
          </a:p>
        </p:txBody>
      </p:sp>
      <p:pic>
        <p:nvPicPr>
          <p:cNvPr id="13" name="图片 12">
            <a:extLst>
              <a:ext uri="{FF2B5EF4-FFF2-40B4-BE49-F238E27FC236}">
                <a16:creationId xmlns:a16="http://schemas.microsoft.com/office/drawing/2014/main" id="{CEEA0DD7-3A2E-83CD-769F-FC0F2FECF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91630"/>
            <a:ext cx="3611077" cy="3474034"/>
          </a:xfrm>
          <a:prstGeom prst="rect">
            <a:avLst/>
          </a:prstGeom>
        </p:spPr>
      </p:pic>
      <p:pic>
        <p:nvPicPr>
          <p:cNvPr id="15" name="图片 14">
            <a:extLst>
              <a:ext uri="{FF2B5EF4-FFF2-40B4-BE49-F238E27FC236}">
                <a16:creationId xmlns:a16="http://schemas.microsoft.com/office/drawing/2014/main" id="{53B5033A-C5B0-C6EF-ECE3-92307323E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259" y="2278993"/>
            <a:ext cx="3901778" cy="2758679"/>
          </a:xfrm>
          <a:prstGeom prst="rect">
            <a:avLst/>
          </a:prstGeom>
        </p:spPr>
      </p:pic>
    </p:spTree>
    <p:extLst>
      <p:ext uri="{BB962C8B-B14F-4D97-AF65-F5344CB8AC3E}">
        <p14:creationId xmlns:p14="http://schemas.microsoft.com/office/powerpoint/2010/main" val="1916864414"/>
      </p:ext>
    </p:extLst>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0076" y="123478"/>
            <a:ext cx="1766509" cy="422426"/>
          </a:xfrm>
          <a:prstGeom prst="rect">
            <a:avLst/>
          </a:prstGeom>
        </p:spPr>
      </p:pic>
      <p:pic>
        <p:nvPicPr>
          <p:cNvPr id="6" name="图片 5">
            <a:extLst>
              <a:ext uri="{FF2B5EF4-FFF2-40B4-BE49-F238E27FC236}">
                <a16:creationId xmlns:a16="http://schemas.microsoft.com/office/drawing/2014/main" id="{7E3DF067-73D5-DFE1-B55B-8F379BBCC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627533"/>
            <a:ext cx="4165337" cy="3649989"/>
          </a:xfrm>
          <a:prstGeom prst="rect">
            <a:avLst/>
          </a:prstGeom>
        </p:spPr>
      </p:pic>
      <p:pic>
        <p:nvPicPr>
          <p:cNvPr id="11" name="图片 10">
            <a:extLst>
              <a:ext uri="{FF2B5EF4-FFF2-40B4-BE49-F238E27FC236}">
                <a16:creationId xmlns:a16="http://schemas.microsoft.com/office/drawing/2014/main" id="{A070E224-20EB-1A92-D596-D33F82DF9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5976" y="575080"/>
            <a:ext cx="4320480" cy="3702443"/>
          </a:xfrm>
          <a:prstGeom prst="rect">
            <a:avLst/>
          </a:prstGeom>
        </p:spPr>
      </p:pic>
    </p:spTree>
    <p:extLst>
      <p:ext uri="{BB962C8B-B14F-4D97-AF65-F5344CB8AC3E}">
        <p14:creationId xmlns:p14="http://schemas.microsoft.com/office/powerpoint/2010/main" val="2126957046"/>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0076" y="123478"/>
            <a:ext cx="1766509" cy="422426"/>
          </a:xfrm>
          <a:prstGeom prst="rect">
            <a:avLst/>
          </a:prstGeom>
        </p:spPr>
      </p:pic>
      <p:pic>
        <p:nvPicPr>
          <p:cNvPr id="11" name="图片 10">
            <a:extLst>
              <a:ext uri="{FF2B5EF4-FFF2-40B4-BE49-F238E27FC236}">
                <a16:creationId xmlns:a16="http://schemas.microsoft.com/office/drawing/2014/main" id="{A070E224-20EB-1A92-D596-D33F82DF9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575080"/>
            <a:ext cx="4320480" cy="3702443"/>
          </a:xfrm>
          <a:prstGeom prst="rect">
            <a:avLst/>
          </a:prstGeom>
        </p:spPr>
      </p:pic>
      <p:sp>
        <p:nvSpPr>
          <p:cNvPr id="2" name="文本框 1">
            <a:extLst>
              <a:ext uri="{FF2B5EF4-FFF2-40B4-BE49-F238E27FC236}">
                <a16:creationId xmlns:a16="http://schemas.microsoft.com/office/drawing/2014/main" id="{D1C11A5A-2399-24E3-9B3B-529BC4B15A06}"/>
              </a:ext>
            </a:extLst>
          </p:cNvPr>
          <p:cNvSpPr txBox="1"/>
          <p:nvPr/>
        </p:nvSpPr>
        <p:spPr>
          <a:xfrm>
            <a:off x="467544" y="699542"/>
            <a:ext cx="3672408" cy="3416320"/>
          </a:xfrm>
          <a:prstGeom prst="rect">
            <a:avLst/>
          </a:prstGeom>
          <a:noFill/>
        </p:spPr>
        <p:txBody>
          <a:bodyPr wrap="square" rtlCol="0">
            <a:spAutoFit/>
          </a:bodyPr>
          <a:lstStyle/>
          <a:p>
            <a:r>
              <a:rPr lang="zh-CN" altLang="en-US" dirty="0"/>
              <a:t>这段代码是 </a:t>
            </a:r>
            <a:r>
              <a:rPr lang="en-US" altLang="zh-CN" dirty="0"/>
              <a:t>Linux </a:t>
            </a:r>
            <a:r>
              <a:rPr lang="zh-CN" altLang="en-US" dirty="0"/>
              <a:t>内核调度器中的 </a:t>
            </a:r>
            <a:r>
              <a:rPr lang="en-US" altLang="zh-CN" dirty="0" err="1"/>
              <a:t>wait_task_inactive</a:t>
            </a:r>
            <a:r>
              <a:rPr lang="en-US" altLang="zh-CN" dirty="0"/>
              <a:t> </a:t>
            </a:r>
            <a:r>
              <a:rPr lang="zh-CN" altLang="en-US" dirty="0"/>
              <a:t>函数，其作用是等待任务变为非活跃状态。在这个函数中，程序会持续监视任务的状态，直到任务满足特定条件为止。这段代码对任务进行了状态检查，并在保持了运行队列锁的情况下获取了有关任务在队列和 </a:t>
            </a:r>
            <a:r>
              <a:rPr lang="en-US" altLang="zh-CN" dirty="0"/>
              <a:t>CPU </a:t>
            </a:r>
            <a:r>
              <a:rPr lang="zh-CN" altLang="en-US" dirty="0"/>
              <a:t>上运行状态的信息。一旦完成了状态的检查和设置，它释放了运行队列锁，以便其他操作可以继续对运行队列进行处理。</a:t>
            </a:r>
          </a:p>
        </p:txBody>
      </p:sp>
    </p:spTree>
    <p:extLst>
      <p:ext uri="{BB962C8B-B14F-4D97-AF65-F5344CB8AC3E}">
        <p14:creationId xmlns:p14="http://schemas.microsoft.com/office/powerpoint/2010/main" val="2390307742"/>
      </p:ext>
    </p:extLst>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extBox 26"/>
          <p:cNvSpPr txBox="1"/>
          <p:nvPr/>
        </p:nvSpPr>
        <p:spPr>
          <a:xfrm>
            <a:off x="371772" y="2363460"/>
            <a:ext cx="5314275"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演讲完毕，谢谢观看</a:t>
            </a:r>
            <a:r>
              <a:rPr lang="zh-CN" altLang="en-US" sz="40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15" name="TextBox 12"/>
          <p:cNvSpPr txBox="1"/>
          <p:nvPr/>
        </p:nvSpPr>
        <p:spPr>
          <a:xfrm>
            <a:off x="1955948" y="1308212"/>
            <a:ext cx="2005677" cy="1200329"/>
          </a:xfrm>
          <a:prstGeom prst="rect">
            <a:avLst/>
          </a:prstGeom>
          <a:noFill/>
        </p:spPr>
        <p:txBody>
          <a:bodyPr wrap="none" rtlCol="0">
            <a:spAutoFit/>
          </a:bodyPr>
          <a:lstStyle/>
          <a:p>
            <a:r>
              <a:rPr lang="en-US" altLang="zh-CN" sz="7200" b="1" spc="-300" dirty="0">
                <a:solidFill>
                  <a:schemeClr val="accent1"/>
                </a:solidFill>
                <a:latin typeface="Agency FB" panose="020B0503020202020204" pitchFamily="34" charset="0"/>
              </a:rPr>
              <a:t>2 0 23</a:t>
            </a:r>
            <a:endParaRPr lang="zh-CN" altLang="en-US" sz="7200" b="1" spc="-300" dirty="0">
              <a:solidFill>
                <a:schemeClr val="accent1"/>
              </a:solidFill>
              <a:latin typeface="Agency FB" panose="020B0503020202020204" pitchFamily="34" charset="0"/>
            </a:endParaRPr>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b="23843"/>
          <a:stretch>
            <a:fillRect/>
          </a:stretch>
        </p:blipFill>
        <p:spPr>
          <a:xfrm rot="16200000">
            <a:off x="4548277" y="459792"/>
            <a:ext cx="5304035" cy="4248472"/>
          </a:xfrm>
          <a:prstGeom prst="rect">
            <a:avLst/>
          </a:prstGeom>
        </p:spPr>
      </p:pic>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5" presetClass="entr" presetSubtype="0" fill="hold" grpId="0" nodeType="with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ppt_w</p:attrName>
                                        </p:attrNameLst>
                                      </p:cBhvr>
                                      <p:tavLst>
                                        <p:tav tm="0" fmla="#ppt_w*sin(2.5*pi*$)">
                                          <p:val>
                                            <p:fltVal val="0"/>
                                          </p:val>
                                        </p:tav>
                                        <p:tav tm="100000">
                                          <p:val>
                                            <p:fltVal val="1"/>
                                          </p:val>
                                        </p:tav>
                                      </p:tavLst>
                                    </p:anim>
                                    <p:anim calcmode="lin" valueType="num">
                                      <p:cBhvr>
                                        <p:cTn id="13" dur="1000" fill="hold"/>
                                        <p:tgtEl>
                                          <p:spTgt spid="15"/>
                                        </p:tgtEl>
                                        <p:attrNameLst>
                                          <p:attrName>ppt_h</p:attrName>
                                        </p:attrNameLst>
                                      </p:cBhvr>
                                      <p:tavLst>
                                        <p:tav tm="0">
                                          <p:val>
                                            <p:strVal val="#ppt_h"/>
                                          </p:val>
                                        </p:tav>
                                        <p:tav tm="100000">
                                          <p:val>
                                            <p:strVal val="#ppt_h"/>
                                          </p:val>
                                        </p:tav>
                                      </p:tavLst>
                                    </p:anim>
                                  </p:childTnLst>
                                </p:cTn>
                              </p:par>
                            </p:childTnLst>
                          </p:cTn>
                        </p:par>
                        <p:par>
                          <p:cTn id="14" fill="hold">
                            <p:stCondLst>
                              <p:cond delay="130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by="(-#ppt_w*2)" calcmode="lin" valueType="num">
                                      <p:cBhvr rctx="PPT">
                                        <p:cTn id="17" dur="500" autoRev="1" fill="hold">
                                          <p:stCondLst>
                                            <p:cond delay="0"/>
                                          </p:stCondLst>
                                        </p:cTn>
                                        <p:tgtEl>
                                          <p:spTgt spid="11"/>
                                        </p:tgtEl>
                                        <p:attrNameLst>
                                          <p:attrName>ppt_w</p:attrName>
                                        </p:attrNameLst>
                                      </p:cBhvr>
                                    </p:anim>
                                    <p:anim by="(#ppt_w*0.50)" calcmode="lin" valueType="num">
                                      <p:cBhvr>
                                        <p:cTn id="18" dur="500" decel="50000" autoRev="1" fill="hold">
                                          <p:stCondLst>
                                            <p:cond delay="0"/>
                                          </p:stCondLst>
                                        </p:cTn>
                                        <p:tgtEl>
                                          <p:spTgt spid="11"/>
                                        </p:tgtEl>
                                        <p:attrNameLst>
                                          <p:attrName>ppt_x</p:attrName>
                                        </p:attrNameLst>
                                      </p:cBhvr>
                                    </p:anim>
                                    <p:anim from="(-#ppt_h/2)" to="(#ppt_y)" calcmode="lin" valueType="num">
                                      <p:cBhvr>
                                        <p:cTn id="19" dur="1000" fill="hold">
                                          <p:stCondLst>
                                            <p:cond delay="0"/>
                                          </p:stCondLst>
                                        </p:cTn>
                                        <p:tgtEl>
                                          <p:spTgt spid="11"/>
                                        </p:tgtEl>
                                        <p:attrNameLst>
                                          <p:attrName>ppt_y</p:attrName>
                                        </p:attrNameLst>
                                      </p:cBhvr>
                                    </p:anim>
                                    <p:animRot by="21600000">
                                      <p:cBhvr>
                                        <p:cTn id="20" dur="1000"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21519" y="924567"/>
            <a:ext cx="2958243" cy="651419"/>
            <a:chOff x="721519" y="924567"/>
            <a:chExt cx="2958243" cy="651419"/>
          </a:xfrm>
        </p:grpSpPr>
        <p:sp>
          <p:nvSpPr>
            <p:cNvPr id="4" name="Arrow: Pentagon 45"/>
            <p:cNvSpPr/>
            <p:nvPr/>
          </p:nvSpPr>
          <p:spPr bwMode="auto">
            <a:xfrm>
              <a:off x="947352" y="1004486"/>
              <a:ext cx="2732410" cy="571500"/>
            </a:xfrm>
            <a:prstGeom prst="homePlate">
              <a:avLst/>
            </a:prstGeom>
            <a:solidFill>
              <a:schemeClr val="tx2">
                <a:alpha val="14000"/>
              </a:schemeClr>
            </a:solidFill>
            <a:ln w="19050">
              <a:noFill/>
              <a:round/>
            </a:ln>
          </p:spPr>
          <p:txBody>
            <a:bodyPr anchor="ctr"/>
            <a:lstStyle/>
            <a:p>
              <a:pPr algn="ctr"/>
              <a:endParaRPr/>
            </a:p>
          </p:txBody>
        </p:sp>
        <p:sp>
          <p:nvSpPr>
            <p:cNvPr id="5" name="Arrow: Pentagon 2"/>
            <p:cNvSpPr/>
            <p:nvPr/>
          </p:nvSpPr>
          <p:spPr bwMode="auto">
            <a:xfrm>
              <a:off x="721519" y="924567"/>
              <a:ext cx="2732410" cy="571500"/>
            </a:xfrm>
            <a:prstGeom prst="homePlate">
              <a:avLst/>
            </a:prstGeom>
            <a:solidFill>
              <a:schemeClr val="accent1"/>
            </a:solidFill>
            <a:ln w="19050">
              <a:noFill/>
              <a:round/>
            </a:ln>
          </p:spPr>
          <p:txBody>
            <a:bodyPr rot="0" spcFirstLastPara="0" vert="horz" wrap="square" lIns="91440" tIns="45720" rIns="91440" bIns="45720" anchor="ctr" anchorCtr="1" forceAA="0" compatLnSpc="1">
              <a:normAutofit fontScale="85000" lnSpcReduction="10000"/>
            </a:bodyPr>
            <a:lstStyle/>
            <a:p>
              <a:pPr algn="ctr"/>
              <a:r>
                <a:rPr lang="zh-CN" altLang="en-US" sz="3200" b="1" dirty="0">
                  <a:solidFill>
                    <a:schemeClr val="bg1">
                      <a:lumMod val="100000"/>
                    </a:schemeClr>
                  </a:solidFill>
                </a:rPr>
                <a:t>目录</a:t>
              </a:r>
              <a:r>
                <a:rPr lang="en-US" altLang="zh-CN" sz="3200" b="1" dirty="0">
                  <a:solidFill>
                    <a:schemeClr val="bg1">
                      <a:lumMod val="100000"/>
                    </a:schemeClr>
                  </a:solidFill>
                </a:rPr>
                <a:t>/CONTENT</a:t>
              </a:r>
            </a:p>
          </p:txBody>
        </p:sp>
      </p:grpSp>
      <p:grpSp>
        <p:nvGrpSpPr>
          <p:cNvPr id="31" name="组合 30"/>
          <p:cNvGrpSpPr/>
          <p:nvPr/>
        </p:nvGrpSpPr>
        <p:grpSpPr>
          <a:xfrm>
            <a:off x="3693644" y="2427734"/>
            <a:ext cx="3322574" cy="468262"/>
            <a:chOff x="3683842" y="2297792"/>
            <a:chExt cx="3322574" cy="468262"/>
          </a:xfrm>
        </p:grpSpPr>
        <p:sp>
          <p:nvSpPr>
            <p:cNvPr id="13" name="Diamond 31"/>
            <p:cNvSpPr/>
            <p:nvPr/>
          </p:nvSpPr>
          <p:spPr>
            <a:xfrm>
              <a:off x="3683842" y="2297792"/>
              <a:ext cx="468262" cy="4682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a:solidFill>
                    <a:schemeClr val="bg1"/>
                  </a:solidFill>
                  <a:latin typeface="微软雅黑" panose="020B0503020204020204" pitchFamily="34" charset="-122"/>
                  <a:ea typeface="微软雅黑" panose="020B0503020204020204" pitchFamily="34" charset="-122"/>
                </a:rPr>
                <a:t>02</a:t>
              </a:r>
            </a:p>
          </p:txBody>
        </p:sp>
        <p:sp>
          <p:nvSpPr>
            <p:cNvPr id="19" name="TextBox 37"/>
            <p:cNvSpPr txBox="1"/>
            <p:nvPr/>
          </p:nvSpPr>
          <p:spPr>
            <a:xfrm>
              <a:off x="4034486" y="2449071"/>
              <a:ext cx="2971930" cy="182148"/>
            </a:xfrm>
            <a:prstGeom prst="rect">
              <a:avLst/>
            </a:prstGeom>
            <a:noFill/>
          </p:spPr>
          <p:txBody>
            <a:bodyPr wrap="none" lIns="360000" tIns="0" rIns="0" bIns="0" anchor="b" anchorCtr="0">
              <a:normAutofit fontScale="85000" lnSpcReduction="20000"/>
            </a:bodyPr>
            <a:lstStyle/>
            <a:p>
              <a:r>
                <a:rPr lang="zh-CN" altLang="en-US" sz="1600" b="1" dirty="0">
                  <a:solidFill>
                    <a:schemeClr val="accent2">
                      <a:lumMod val="100000"/>
                    </a:schemeClr>
                  </a:solidFill>
                  <a:latin typeface="微软雅黑" panose="020B0503020204020204" pitchFamily="34" charset="-122"/>
                  <a:ea typeface="微软雅黑" panose="020B0503020204020204" pitchFamily="34" charset="-122"/>
                </a:rPr>
                <a:t>进阶题</a:t>
              </a:r>
            </a:p>
          </p:txBody>
        </p:sp>
      </p:grpSp>
      <p:grpSp>
        <p:nvGrpSpPr>
          <p:cNvPr id="30" name="组合 29"/>
          <p:cNvGrpSpPr/>
          <p:nvPr/>
        </p:nvGrpSpPr>
        <p:grpSpPr>
          <a:xfrm>
            <a:off x="3683844" y="1638860"/>
            <a:ext cx="3332374" cy="468262"/>
            <a:chOff x="3683844" y="1638860"/>
            <a:chExt cx="3332374" cy="468262"/>
          </a:xfrm>
        </p:grpSpPr>
        <p:sp>
          <p:nvSpPr>
            <p:cNvPr id="15" name="Diamond 33"/>
            <p:cNvSpPr/>
            <p:nvPr/>
          </p:nvSpPr>
          <p:spPr>
            <a:xfrm>
              <a:off x="3683844" y="1638860"/>
              <a:ext cx="468262" cy="46826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a:solidFill>
                    <a:schemeClr val="bg1"/>
                  </a:solidFill>
                  <a:latin typeface="微软雅黑" panose="020B0503020204020204" pitchFamily="34" charset="-122"/>
                  <a:ea typeface="微软雅黑" panose="020B0503020204020204" pitchFamily="34" charset="-122"/>
                </a:rPr>
                <a:t>01</a:t>
              </a:r>
            </a:p>
          </p:txBody>
        </p:sp>
        <p:sp>
          <p:nvSpPr>
            <p:cNvPr id="17" name="TextBox 35"/>
            <p:cNvSpPr txBox="1"/>
            <p:nvPr/>
          </p:nvSpPr>
          <p:spPr>
            <a:xfrm>
              <a:off x="4044288" y="1769160"/>
              <a:ext cx="2971930" cy="182148"/>
            </a:xfrm>
            <a:prstGeom prst="rect">
              <a:avLst/>
            </a:prstGeom>
            <a:noFill/>
          </p:spPr>
          <p:txBody>
            <a:bodyPr wrap="none" lIns="360000" tIns="0" rIns="0" bIns="0" anchor="b" anchorCtr="0">
              <a:normAutofit fontScale="85000" lnSpcReduction="20000"/>
            </a:bodyPr>
            <a:lstStyle/>
            <a:p>
              <a:r>
                <a:rPr lang="zh-CN" altLang="en-US" sz="1600" b="1" dirty="0">
                  <a:solidFill>
                    <a:schemeClr val="accent1">
                      <a:lumMod val="100000"/>
                    </a:schemeClr>
                  </a:solidFill>
                  <a:latin typeface="微软雅黑" panose="020B0503020204020204" pitchFamily="34" charset="-122"/>
                  <a:ea typeface="微软雅黑" panose="020B0503020204020204" pitchFamily="34" charset="-122"/>
                </a:rPr>
                <a:t>基础题</a:t>
              </a:r>
            </a:p>
          </p:txBody>
        </p:sp>
      </p:gr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1+#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1+#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801704" y="1016951"/>
            <a:ext cx="1012073" cy="1012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1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3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Entry_1"/>
          <p:cNvSpPr/>
          <p:nvPr>
            <p:custDataLst>
              <p:tags r:id="rId1"/>
            </p:custDataLst>
          </p:nvPr>
        </p:nvSpPr>
        <p:spPr>
          <a:xfrm>
            <a:off x="1838007" y="2446917"/>
            <a:ext cx="2939470" cy="58477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a:r>
              <a:rPr lang="zh-CN" altLang="en-US" sz="3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基础题</a:t>
            </a:r>
            <a:endParaRPr lang="en-US" altLang="zh-CN" sz="3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b="23843"/>
          <a:stretch>
            <a:fillRect/>
          </a:stretch>
        </p:blipFill>
        <p:spPr>
          <a:xfrm rot="16200000">
            <a:off x="4548276" y="459792"/>
            <a:ext cx="5304035" cy="4248472"/>
          </a:xfrm>
          <a:prstGeom prst="rect">
            <a:avLst/>
          </a:prstGeom>
        </p:spPr>
      </p:pic>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par>
                                <p:cTn id="13" presetID="56" presetClass="entr" presetSubtype="0" fill="hold" grpId="0" nodeType="withEffect">
                                  <p:stCondLst>
                                    <p:cond delay="0"/>
                                  </p:stCondLst>
                                  <p:iterate type="lt">
                                    <p:tmPct val="10000"/>
                                  </p:iterate>
                                  <p:childTnLst>
                                    <p:set>
                                      <p:cBhvr>
                                        <p:cTn id="14" dur="1" fill="hold">
                                          <p:stCondLst>
                                            <p:cond delay="0"/>
                                          </p:stCondLst>
                                        </p:cTn>
                                        <p:tgtEl>
                                          <p:spTgt spid="8"/>
                                        </p:tgtEl>
                                        <p:attrNameLst>
                                          <p:attrName>style.visibility</p:attrName>
                                        </p:attrNameLst>
                                      </p:cBhvr>
                                      <p:to>
                                        <p:strVal val="visible"/>
                                      </p:to>
                                    </p:set>
                                    <p:anim by="(-#ppt_w*2)" calcmode="lin" valueType="num">
                                      <p:cBhvr rctx="PPT">
                                        <p:cTn id="15" dur="500" autoRev="1" fill="hold">
                                          <p:stCondLst>
                                            <p:cond delay="0"/>
                                          </p:stCondLst>
                                        </p:cTn>
                                        <p:tgtEl>
                                          <p:spTgt spid="8"/>
                                        </p:tgtEl>
                                        <p:attrNameLst>
                                          <p:attrName>ppt_w</p:attrName>
                                        </p:attrNameLst>
                                      </p:cBhvr>
                                    </p:anim>
                                    <p:anim by="(#ppt_w*0.50)" calcmode="lin" valueType="num">
                                      <p:cBhvr>
                                        <p:cTn id="16" dur="500" decel="50000" autoRev="1" fill="hold">
                                          <p:stCondLst>
                                            <p:cond delay="0"/>
                                          </p:stCondLst>
                                        </p:cTn>
                                        <p:tgtEl>
                                          <p:spTgt spid="8"/>
                                        </p:tgtEl>
                                        <p:attrNameLst>
                                          <p:attrName>ppt_x</p:attrName>
                                        </p:attrNameLst>
                                      </p:cBhvr>
                                    </p:anim>
                                    <p:anim from="(-#ppt_h/2)" to="(#ppt_y)" calcmode="lin" valueType="num">
                                      <p:cBhvr>
                                        <p:cTn id="17" dur="1000" fill="hold">
                                          <p:stCondLst>
                                            <p:cond delay="0"/>
                                          </p:stCondLst>
                                        </p:cTn>
                                        <p:tgtEl>
                                          <p:spTgt spid="8"/>
                                        </p:tgtEl>
                                        <p:attrNameLst>
                                          <p:attrName>ppt_y</p:attrName>
                                        </p:attrNameLst>
                                      </p:cBhvr>
                                    </p:anim>
                                    <p:animRot by="21600000">
                                      <p:cBhvr>
                                        <p:cTn id="18" dur="1000" fill="hold">
                                          <p:stCondLst>
                                            <p:cond delay="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0076" y="123478"/>
            <a:ext cx="1766509" cy="422426"/>
          </a:xfrm>
          <a:prstGeom prst="rect">
            <a:avLst/>
          </a:prstGeom>
        </p:spPr>
      </p:pic>
      <p:sp>
        <p:nvSpPr>
          <p:cNvPr id="3" name="文本框 2">
            <a:extLst>
              <a:ext uri="{FF2B5EF4-FFF2-40B4-BE49-F238E27FC236}">
                <a16:creationId xmlns:a16="http://schemas.microsoft.com/office/drawing/2014/main" id="{23B37B3B-C9C9-23CA-B189-442FE2EB4C94}"/>
              </a:ext>
            </a:extLst>
          </p:cNvPr>
          <p:cNvSpPr txBox="1"/>
          <p:nvPr/>
        </p:nvSpPr>
        <p:spPr>
          <a:xfrm>
            <a:off x="1030485" y="1224740"/>
            <a:ext cx="6624736" cy="923330"/>
          </a:xfrm>
          <a:prstGeom prst="rect">
            <a:avLst/>
          </a:prstGeom>
          <a:noFill/>
        </p:spPr>
        <p:txBody>
          <a:bodyPr wrap="square" rtlCol="0">
            <a:spAutoFit/>
          </a:bodyPr>
          <a:lstStyle/>
          <a:p>
            <a:pPr algn="just"/>
            <a:r>
              <a:rPr lang="zh-CN" altLang="zh-CN" sz="1800" kern="100" dirty="0">
                <a:effectLst/>
                <a:latin typeface="Times New Roman" panose="02020603050405020304" pitchFamily="18" charset="0"/>
                <a:ea typeface="宋体" panose="02010600030101010101" pitchFamily="2" charset="-122"/>
              </a:rPr>
              <a:t>答：首先调用</a:t>
            </a:r>
            <a:r>
              <a:rPr lang="en-US" altLang="zh-CN" sz="1800" kern="100" dirty="0" err="1">
                <a:effectLst/>
                <a:latin typeface="Times New Roman" panose="02020603050405020304" pitchFamily="18" charset="0"/>
                <a:ea typeface="宋体" panose="02010600030101010101" pitchFamily="2" charset="-122"/>
              </a:rPr>
              <a:t>push_off</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函数实现关中断，以避免获取锁的线程被中断；如此做的必要是为了保证代码临界区的原子性，防止出现死锁。</a:t>
            </a:r>
          </a:p>
        </p:txBody>
      </p:sp>
      <p:sp>
        <p:nvSpPr>
          <p:cNvPr id="5" name="文本框 4">
            <a:extLst>
              <a:ext uri="{FF2B5EF4-FFF2-40B4-BE49-F238E27FC236}">
                <a16:creationId xmlns:a16="http://schemas.microsoft.com/office/drawing/2014/main" id="{87ADF30E-F338-89FF-CAE4-0532ED9C4B83}"/>
              </a:ext>
            </a:extLst>
          </p:cNvPr>
          <p:cNvSpPr txBox="1"/>
          <p:nvPr/>
        </p:nvSpPr>
        <p:spPr>
          <a:xfrm>
            <a:off x="386466" y="701877"/>
            <a:ext cx="7776864" cy="369332"/>
          </a:xfrm>
          <a:prstGeom prst="rect">
            <a:avLst/>
          </a:prstGeom>
          <a:noFill/>
        </p:spPr>
        <p:txBody>
          <a:bodyPr wrap="square" rtlCol="0">
            <a:spAutoFit/>
          </a:bodyPr>
          <a:lstStyle/>
          <a:p>
            <a:pPr algn="just"/>
            <a:r>
              <a:rPr lang="zh-CN" altLang="en-US" b="1" kern="100" dirty="0">
                <a:latin typeface="Times New Roman" panose="02020603050405020304" pitchFamily="18" charset="0"/>
                <a:ea typeface="宋体" panose="02010600030101010101" pitchFamily="2" charset="-122"/>
              </a:rPr>
              <a:t>问题</a:t>
            </a:r>
            <a:r>
              <a:rPr lang="en-US" altLang="zh-CN" b="1" kern="100" dirty="0">
                <a:latin typeface="Times New Roman" panose="02020603050405020304" pitchFamily="18" charset="0"/>
                <a:ea typeface="宋体" panose="02010600030101010101" pitchFamily="2" charset="-122"/>
              </a:rPr>
              <a:t>1:</a:t>
            </a:r>
            <a:r>
              <a:rPr lang="en-US" altLang="zh-CN" sz="1800" b="1" kern="100" dirty="0">
                <a:effectLst/>
                <a:latin typeface="Times New Roman" panose="02020603050405020304" pitchFamily="18" charset="0"/>
                <a:ea typeface="宋体" panose="02010600030101010101" pitchFamily="2" charset="-122"/>
              </a:rPr>
              <a:t>acquire( )</a:t>
            </a:r>
            <a:r>
              <a:rPr lang="zh-CN" altLang="zh-CN" sz="1800" b="1" kern="100" dirty="0">
                <a:effectLst/>
                <a:latin typeface="Times New Roman" panose="02020603050405020304" pitchFamily="18" charset="0"/>
                <a:ea typeface="宋体" panose="02010600030101010101" pitchFamily="2" charset="-122"/>
              </a:rPr>
              <a:t>函数获取锁时，首先执行了什么操作？如此做的必要是什么？</a:t>
            </a:r>
            <a:endParaRPr lang="zh-CN" altLang="zh-CN" sz="1800" kern="100" dirty="0">
              <a:effectLst/>
              <a:latin typeface="Times New Roman" panose="02020603050405020304" pitchFamily="18" charset="0"/>
              <a:ea typeface="宋体" panose="02010600030101010101" pitchFamily="2" charset="-122"/>
            </a:endParaRPr>
          </a:p>
        </p:txBody>
      </p:sp>
      <p:sp>
        <p:nvSpPr>
          <p:cNvPr id="4" name="文本框 3">
            <a:extLst>
              <a:ext uri="{FF2B5EF4-FFF2-40B4-BE49-F238E27FC236}">
                <a16:creationId xmlns:a16="http://schemas.microsoft.com/office/drawing/2014/main" id="{0D2B3582-B64A-DEE1-54E8-F9B552A864E0}"/>
              </a:ext>
            </a:extLst>
          </p:cNvPr>
          <p:cNvSpPr txBox="1"/>
          <p:nvPr/>
        </p:nvSpPr>
        <p:spPr>
          <a:xfrm>
            <a:off x="4427984" y="2211710"/>
            <a:ext cx="4218242" cy="2308324"/>
          </a:xfrm>
          <a:prstGeom prst="rect">
            <a:avLst/>
          </a:prstGeom>
          <a:noFill/>
        </p:spPr>
        <p:txBody>
          <a:bodyPr wrap="square" rtlCol="0">
            <a:spAutoFit/>
          </a:bodyPr>
          <a:lstStyle/>
          <a:p>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为何要</a:t>
            </a:r>
            <a:r>
              <a:rPr lang="en-US" altLang="zh-CN" sz="1800" kern="100" dirty="0">
                <a:effectLst/>
                <a:latin typeface="Times New Roman" panose="02020603050405020304" pitchFamily="18" charset="0"/>
                <a:ea typeface="宋体" panose="02010600030101010101" pitchFamily="2" charset="-122"/>
              </a:rPr>
              <a:t>xv6</a:t>
            </a:r>
            <a:r>
              <a:rPr lang="zh-CN" altLang="zh-CN" sz="1800" kern="100" dirty="0">
                <a:effectLst/>
                <a:latin typeface="Times New Roman" panose="02020603050405020304" pitchFamily="18" charset="0"/>
                <a:ea typeface="宋体" panose="02010600030101010101" pitchFamily="2" charset="-122"/>
              </a:rPr>
              <a:t>要在获取锁之前关中断？假如进程在获取锁之前没有关中断，那么当中断来临时，中断处理程序会请求锁以保证并发安全；而被中断的进程持有锁，又因为该进程被中断所以无法释放锁；因此形成了资源请求环路，即形成了死锁。</a:t>
            </a:r>
          </a:p>
          <a:p>
            <a:endParaRPr lang="zh-CN" altLang="en-US" dirty="0"/>
          </a:p>
        </p:txBody>
      </p:sp>
      <p:pic>
        <p:nvPicPr>
          <p:cNvPr id="8" name="图片 7">
            <a:extLst>
              <a:ext uri="{FF2B5EF4-FFF2-40B4-BE49-F238E27FC236}">
                <a16:creationId xmlns:a16="http://schemas.microsoft.com/office/drawing/2014/main" id="{290B5F07-5C87-E6A0-1BF7-A24A9C12D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430" y="2320931"/>
            <a:ext cx="2880610" cy="1920406"/>
          </a:xfrm>
          <a:prstGeom prst="rect">
            <a:avLst/>
          </a:prstGeom>
        </p:spPr>
      </p:pic>
    </p:spTree>
    <p:extLst>
      <p:ext uri="{BB962C8B-B14F-4D97-AF65-F5344CB8AC3E}">
        <p14:creationId xmlns:p14="http://schemas.microsoft.com/office/powerpoint/2010/main" val="2681060173"/>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0076" y="123478"/>
            <a:ext cx="1766509" cy="422426"/>
          </a:xfrm>
          <a:prstGeom prst="rect">
            <a:avLst/>
          </a:prstGeom>
        </p:spPr>
      </p:pic>
      <p:sp>
        <p:nvSpPr>
          <p:cNvPr id="5" name="文本框 4">
            <a:extLst>
              <a:ext uri="{FF2B5EF4-FFF2-40B4-BE49-F238E27FC236}">
                <a16:creationId xmlns:a16="http://schemas.microsoft.com/office/drawing/2014/main" id="{B47E4450-366E-A50C-D30C-6A6DEB6DDD11}"/>
              </a:ext>
            </a:extLst>
          </p:cNvPr>
          <p:cNvSpPr txBox="1"/>
          <p:nvPr/>
        </p:nvSpPr>
        <p:spPr>
          <a:xfrm>
            <a:off x="539552" y="699542"/>
            <a:ext cx="7704856" cy="646331"/>
          </a:xfrm>
          <a:prstGeom prst="rect">
            <a:avLst/>
          </a:prstGeom>
          <a:noFill/>
        </p:spPr>
        <p:txBody>
          <a:bodyPr wrap="square" rtlCol="0">
            <a:spAutoFit/>
          </a:bodyPr>
          <a:lstStyle>
            <a:defPPr>
              <a:defRPr lang="en-US"/>
            </a:defPPr>
            <a:lvl1pPr algn="just">
              <a:defRPr b="1" kern="100">
                <a:latin typeface="Times New Roman" panose="02020603050405020304" pitchFamily="18" charset="0"/>
                <a:ea typeface="宋体" panose="02010600030101010101" pitchFamily="2" charset="-122"/>
              </a:defRPr>
            </a:lvl1pPr>
          </a:lstStyle>
          <a:p>
            <a:r>
              <a:rPr lang="zh-CN" altLang="en-US" dirty="0"/>
              <a:t>问题</a:t>
            </a:r>
            <a:r>
              <a:rPr lang="en-US" altLang="zh-CN" dirty="0"/>
              <a:t>2:</a:t>
            </a:r>
            <a:r>
              <a:rPr lang="zh-CN" altLang="en-US" dirty="0"/>
              <a:t>实现上一问的操作时，</a:t>
            </a:r>
            <a:r>
              <a:rPr lang="en-US" altLang="zh-CN" dirty="0" err="1"/>
              <a:t>mycpu</a:t>
            </a:r>
            <a:r>
              <a:rPr lang="en-US" altLang="zh-CN" dirty="0"/>
              <a:t>()-&gt;</a:t>
            </a:r>
            <a:r>
              <a:rPr lang="en-US" altLang="zh-CN" dirty="0" err="1"/>
              <a:t>intena</a:t>
            </a:r>
            <a:r>
              <a:rPr lang="en-US" altLang="zh-CN" dirty="0"/>
              <a:t> </a:t>
            </a:r>
            <a:r>
              <a:rPr lang="zh-CN" altLang="en-US" dirty="0"/>
              <a:t>变量的作用是什么？如果该操作变为直接调用</a:t>
            </a:r>
            <a:r>
              <a:rPr lang="en-US" altLang="zh-CN" dirty="0" err="1"/>
              <a:t>intr_off</a:t>
            </a:r>
            <a:r>
              <a:rPr lang="en-US" altLang="zh-CN" dirty="0"/>
              <a:t>()</a:t>
            </a:r>
            <a:r>
              <a:rPr lang="zh-CN" altLang="en-US" dirty="0"/>
              <a:t>和与之配套的</a:t>
            </a:r>
            <a:r>
              <a:rPr lang="en-US" altLang="zh-CN" dirty="0" err="1"/>
              <a:t>intr_on</a:t>
            </a:r>
            <a:r>
              <a:rPr lang="en-US" altLang="zh-CN" dirty="0"/>
              <a:t>()</a:t>
            </a:r>
            <a:r>
              <a:rPr lang="zh-CN" altLang="en-US" dirty="0"/>
              <a:t>，会引起什么问题？</a:t>
            </a:r>
            <a:endParaRPr lang="en-US" altLang="zh-CN" dirty="0"/>
          </a:p>
        </p:txBody>
      </p:sp>
      <p:sp>
        <p:nvSpPr>
          <p:cNvPr id="2" name="文本框 1">
            <a:extLst>
              <a:ext uri="{FF2B5EF4-FFF2-40B4-BE49-F238E27FC236}">
                <a16:creationId xmlns:a16="http://schemas.microsoft.com/office/drawing/2014/main" id="{E4C981B8-2C44-67B7-EA09-D4A932089077}"/>
              </a:ext>
            </a:extLst>
          </p:cNvPr>
          <p:cNvSpPr txBox="1"/>
          <p:nvPr/>
        </p:nvSpPr>
        <p:spPr>
          <a:xfrm>
            <a:off x="4211609" y="1851670"/>
            <a:ext cx="4536674" cy="2308324"/>
          </a:xfrm>
          <a:prstGeom prst="rect">
            <a:avLst/>
          </a:prstGeom>
          <a:noFill/>
        </p:spPr>
        <p:txBody>
          <a:bodyPr wrap="square" rtlCol="0">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答</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mycpu</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()-&gt;</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intena</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变量用于记录首次</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push_off</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noff</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）之前中断的开关状态，为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表示开中断，为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表示关中断。用于最后解锁时恢复中断开关状态。</a:t>
            </a: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如果直接调用</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intr_off</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intr_on</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，当有多层锁时（</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noff</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&gt; 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），一次</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pop_off</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操作就会开中断，不符合进程持有锁时关中断的要求。</a:t>
            </a:r>
          </a:p>
          <a:p>
            <a:endParaRPr lang="zh-CN" altLang="en-US" dirty="0"/>
          </a:p>
        </p:txBody>
      </p:sp>
      <p:pic>
        <p:nvPicPr>
          <p:cNvPr id="8" name="图片 7">
            <a:extLst>
              <a:ext uri="{FF2B5EF4-FFF2-40B4-BE49-F238E27FC236}">
                <a16:creationId xmlns:a16="http://schemas.microsoft.com/office/drawing/2014/main" id="{30101B2D-37AE-2E14-8611-162F66B56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891039"/>
            <a:ext cx="2880610" cy="1920406"/>
          </a:xfrm>
          <a:prstGeom prst="rect">
            <a:avLst/>
          </a:prstGeom>
        </p:spPr>
      </p:pic>
    </p:spTree>
    <p:extLst>
      <p:ext uri="{BB962C8B-B14F-4D97-AF65-F5344CB8AC3E}">
        <p14:creationId xmlns:p14="http://schemas.microsoft.com/office/powerpoint/2010/main" val="3557734555"/>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0076" y="123478"/>
            <a:ext cx="1766509" cy="422426"/>
          </a:xfrm>
          <a:prstGeom prst="rect">
            <a:avLst/>
          </a:prstGeom>
        </p:spPr>
      </p:pic>
      <p:sp>
        <p:nvSpPr>
          <p:cNvPr id="9" name="文本框 8">
            <a:extLst>
              <a:ext uri="{FF2B5EF4-FFF2-40B4-BE49-F238E27FC236}">
                <a16:creationId xmlns:a16="http://schemas.microsoft.com/office/drawing/2014/main" id="{2F671D53-4B87-52BE-8A1D-7342E739E482}"/>
              </a:ext>
            </a:extLst>
          </p:cNvPr>
          <p:cNvSpPr txBox="1"/>
          <p:nvPr/>
        </p:nvSpPr>
        <p:spPr>
          <a:xfrm>
            <a:off x="268243" y="195486"/>
            <a:ext cx="6752029" cy="923330"/>
          </a:xfrm>
          <a:prstGeom prst="rect">
            <a:avLst/>
          </a:prstGeom>
          <a:noFill/>
        </p:spPr>
        <p:txBody>
          <a:bodyPr wrap="square" rtlCol="0">
            <a:spAutoFit/>
          </a:bodyPr>
          <a:lstStyle/>
          <a:p>
            <a:pPr algn="just"/>
            <a:r>
              <a:rPr lang="zh-CN" altLang="en-US" sz="1800" b="1" kern="100" dirty="0">
                <a:effectLst/>
                <a:latin typeface="Times New Roman" panose="02020603050405020304" pitchFamily="18" charset="0"/>
                <a:ea typeface="宋体" panose="02010600030101010101" pitchFamily="2" charset="-122"/>
              </a:rPr>
              <a:t>问题</a:t>
            </a:r>
            <a:r>
              <a:rPr lang="en-US" altLang="zh-CN" sz="1800" b="1" kern="100" dirty="0">
                <a:effectLst/>
                <a:latin typeface="Times New Roman" panose="02020603050405020304" pitchFamily="18" charset="0"/>
                <a:ea typeface="宋体" panose="02010600030101010101" pitchFamily="2" charset="-122"/>
              </a:rPr>
              <a:t>3:</a:t>
            </a:r>
            <a:r>
              <a:rPr lang="zh-CN" altLang="zh-CN" sz="1800" b="1" kern="100" dirty="0">
                <a:effectLst/>
                <a:latin typeface="Times New Roman" panose="02020603050405020304" pitchFamily="18" charset="0"/>
                <a:ea typeface="宋体" panose="02010600030101010101" pitchFamily="2" charset="-122"/>
              </a:rPr>
              <a:t>查看</a:t>
            </a:r>
            <a:r>
              <a:rPr lang="en-US" altLang="zh-CN" sz="1800" b="1" kern="100" dirty="0">
                <a:effectLst/>
                <a:latin typeface="Times New Roman" panose="02020603050405020304" pitchFamily="18" charset="0"/>
                <a:ea typeface="宋体" panose="02010600030101010101" pitchFamily="2" charset="-122"/>
              </a:rPr>
              <a:t>kernel.asm</a:t>
            </a:r>
            <a:r>
              <a:rPr lang="zh-CN" altLang="zh-CN" sz="1800" b="1" kern="100" dirty="0">
                <a:effectLst/>
                <a:latin typeface="Times New Roman" panose="02020603050405020304" pitchFamily="18" charset="0"/>
                <a:ea typeface="宋体" panose="02010600030101010101" pitchFamily="2" charset="-122"/>
              </a:rPr>
              <a:t>中</a:t>
            </a:r>
            <a:r>
              <a:rPr lang="en-US" altLang="zh-CN" sz="1800" b="1" kern="100" dirty="0">
                <a:effectLst/>
                <a:latin typeface="Times New Roman" panose="02020603050405020304" pitchFamily="18" charset="0"/>
                <a:ea typeface="宋体" panose="02010600030101010101" pitchFamily="2" charset="-122"/>
              </a:rPr>
              <a:t>acquire( )</a:t>
            </a:r>
            <a:r>
              <a:rPr lang="zh-CN" altLang="zh-CN" sz="1800" b="1" kern="100" dirty="0">
                <a:effectLst/>
                <a:latin typeface="Times New Roman" panose="02020603050405020304" pitchFamily="18" charset="0"/>
                <a:ea typeface="宋体" panose="02010600030101010101" pitchFamily="2" charset="-122"/>
              </a:rPr>
              <a:t>函数对应的</a:t>
            </a:r>
            <a:r>
              <a:rPr lang="en-US" altLang="zh-CN" sz="1800" b="1" kern="100" dirty="0" err="1">
                <a:effectLst/>
                <a:latin typeface="Times New Roman" panose="02020603050405020304" pitchFamily="18" charset="0"/>
                <a:ea typeface="宋体" panose="02010600030101010101" pitchFamily="2" charset="-122"/>
              </a:rPr>
              <a:t>risc</a:t>
            </a:r>
            <a:r>
              <a:rPr lang="en-US" altLang="zh-CN" sz="1800" b="1" kern="100" dirty="0">
                <a:effectLst/>
                <a:latin typeface="Times New Roman" panose="02020603050405020304" pitchFamily="18" charset="0"/>
                <a:ea typeface="宋体" panose="02010600030101010101" pitchFamily="2" charset="-122"/>
              </a:rPr>
              <a:t>-v</a:t>
            </a:r>
            <a:r>
              <a:rPr lang="zh-CN" altLang="zh-CN" sz="1800" b="1" kern="100" dirty="0">
                <a:effectLst/>
                <a:latin typeface="Times New Roman" panose="02020603050405020304" pitchFamily="18" charset="0"/>
                <a:ea typeface="宋体" panose="02010600030101010101" pitchFamily="2" charset="-122"/>
              </a:rPr>
              <a:t>汇编指令，解释</a:t>
            </a:r>
            <a:r>
              <a:rPr lang="en-US" altLang="zh-CN" sz="1800" b="1" kern="100" dirty="0">
                <a:effectLst/>
                <a:latin typeface="Times New Roman" panose="02020603050405020304" pitchFamily="18" charset="0"/>
                <a:ea typeface="宋体" panose="02010600030101010101" pitchFamily="2" charset="-122"/>
              </a:rPr>
              <a:t>__</a:t>
            </a:r>
            <a:r>
              <a:rPr lang="en-US" altLang="zh-CN" sz="1800" b="1" kern="100" dirty="0" err="1">
                <a:effectLst/>
                <a:latin typeface="Times New Roman" panose="02020603050405020304" pitchFamily="18" charset="0"/>
                <a:ea typeface="宋体" panose="02010600030101010101" pitchFamily="2" charset="-122"/>
              </a:rPr>
              <a:t>sync_lock_test_and_set</a:t>
            </a:r>
            <a:r>
              <a:rPr lang="en-US" altLang="zh-CN" sz="1800" b="1" kern="100" dirty="0">
                <a:effectLst/>
                <a:latin typeface="Times New Roman" panose="02020603050405020304" pitchFamily="18" charset="0"/>
                <a:ea typeface="宋体" panose="02010600030101010101" pitchFamily="2" charset="-122"/>
              </a:rPr>
              <a:t>( )</a:t>
            </a:r>
            <a:r>
              <a:rPr lang="zh-CN" altLang="zh-CN" sz="1800" b="1" kern="100" dirty="0">
                <a:effectLst/>
                <a:latin typeface="Times New Roman" panose="02020603050405020304" pitchFamily="18" charset="0"/>
                <a:ea typeface="宋体" panose="02010600030101010101" pitchFamily="2" charset="-122"/>
              </a:rPr>
              <a:t>做了什么？为什么需要是原子操作？通过哪条汇编指令实现了原子操作？</a:t>
            </a:r>
            <a:endParaRPr lang="zh-CN" altLang="zh-CN" sz="1800" kern="100" dirty="0">
              <a:effectLst/>
              <a:latin typeface="Times New Roman" panose="02020603050405020304" pitchFamily="18" charset="0"/>
              <a:ea typeface="宋体" panose="02010600030101010101" pitchFamily="2" charset="-122"/>
            </a:endParaRPr>
          </a:p>
        </p:txBody>
      </p:sp>
      <p:sp>
        <p:nvSpPr>
          <p:cNvPr id="2" name="文本框 1">
            <a:extLst>
              <a:ext uri="{FF2B5EF4-FFF2-40B4-BE49-F238E27FC236}">
                <a16:creationId xmlns:a16="http://schemas.microsoft.com/office/drawing/2014/main" id="{2E3F70A3-1798-300A-9753-488B20ADB2ED}"/>
              </a:ext>
            </a:extLst>
          </p:cNvPr>
          <p:cNvSpPr txBox="1"/>
          <p:nvPr/>
        </p:nvSpPr>
        <p:spPr>
          <a:xfrm>
            <a:off x="5868144" y="1491630"/>
            <a:ext cx="2984370" cy="2862322"/>
          </a:xfrm>
          <a:prstGeom prst="rect">
            <a:avLst/>
          </a:prstGeom>
          <a:noFill/>
        </p:spPr>
        <p:txBody>
          <a:bodyPr wrap="square" rtlCol="0">
            <a:spAutoFit/>
          </a:bodyPr>
          <a:lstStyle/>
          <a:p>
            <a:pPr algn="just"/>
            <a:r>
              <a:rPr lang="zh-CN" altLang="en-US" kern="100" dirty="0">
                <a:latin typeface="Times New Roman" panose="02020603050405020304" pitchFamily="18" charset="0"/>
                <a:ea typeface="宋体" panose="02010600030101010101" pitchFamily="2" charset="-122"/>
              </a:rPr>
              <a:t>答</a:t>
            </a:r>
            <a:r>
              <a:rPr lang="en-US" altLang="zh-CN" kern="100" dirty="0">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__</a:t>
            </a:r>
            <a:r>
              <a:rPr lang="en-US" altLang="zh-CN" sz="1800" kern="100" dirty="0" err="1">
                <a:effectLst/>
                <a:latin typeface="Times New Roman" panose="02020603050405020304" pitchFamily="18" charset="0"/>
                <a:ea typeface="宋体" panose="02010600030101010101" pitchFamily="2" charset="-122"/>
              </a:rPr>
              <a:t>sync_lock_test_and_set</a:t>
            </a:r>
            <a:r>
              <a:rPr lang="en-US" altLang="zh-CN" sz="1800" kern="100" dirty="0">
                <a:effectLst/>
                <a:latin typeface="Times New Roman" panose="02020603050405020304" pitchFamily="18" charset="0"/>
                <a:ea typeface="宋体" panose="02010600030101010101" pitchFamily="2" charset="-122"/>
              </a:rPr>
              <a:t>( &amp;</a:t>
            </a:r>
            <a:r>
              <a:rPr lang="en-US" altLang="zh-CN" sz="1800" kern="100" dirty="0" err="1">
                <a:effectLst/>
                <a:latin typeface="Times New Roman" panose="02020603050405020304" pitchFamily="18" charset="0"/>
                <a:ea typeface="宋体" panose="02010600030101010101" pitchFamily="2" charset="-122"/>
              </a:rPr>
              <a:t>lk</a:t>
            </a:r>
            <a:r>
              <a:rPr lang="en-US" altLang="zh-CN" sz="1800" kern="100" dirty="0">
                <a:effectLst/>
                <a:latin typeface="Times New Roman" panose="02020603050405020304" pitchFamily="18" charset="0"/>
                <a:ea typeface="宋体" panose="02010600030101010101" pitchFamily="2" charset="-122"/>
              </a:rPr>
              <a:t>-&gt;locked,1)</a:t>
            </a:r>
            <a:r>
              <a:rPr lang="zh-CN" altLang="zh-CN" sz="1800" kern="100" dirty="0">
                <a:effectLst/>
                <a:latin typeface="Times New Roman" panose="02020603050405020304" pitchFamily="18" charset="0"/>
                <a:ea typeface="宋体" panose="02010600030101010101" pitchFamily="2" charset="-122"/>
              </a:rPr>
              <a:t>的作用是返回</a:t>
            </a:r>
            <a:r>
              <a:rPr lang="en-US" altLang="zh-CN" sz="1800" kern="100" dirty="0" err="1">
                <a:effectLst/>
                <a:latin typeface="Times New Roman" panose="02020603050405020304" pitchFamily="18" charset="0"/>
                <a:ea typeface="宋体" panose="02010600030101010101" pitchFamily="2" charset="-122"/>
              </a:rPr>
              <a:t>lk</a:t>
            </a:r>
            <a:r>
              <a:rPr lang="en-US" altLang="zh-CN" sz="1800" kern="100" dirty="0">
                <a:effectLst/>
                <a:latin typeface="Times New Roman" panose="02020603050405020304" pitchFamily="18" charset="0"/>
                <a:ea typeface="宋体" panose="02010600030101010101" pitchFamily="2" charset="-122"/>
              </a:rPr>
              <a:t>-&gt;locked</a:t>
            </a:r>
            <a:r>
              <a:rPr lang="zh-CN" altLang="zh-CN" sz="1800" kern="100" dirty="0">
                <a:effectLst/>
                <a:latin typeface="Times New Roman" panose="02020603050405020304" pitchFamily="18" charset="0"/>
                <a:ea typeface="宋体" panose="02010600030101010101" pitchFamily="2" charset="-122"/>
              </a:rPr>
              <a:t>赋值前的值（</a:t>
            </a:r>
            <a:r>
              <a:rPr lang="en-US" altLang="zh-CN" sz="1800" kern="100" dirty="0">
                <a:effectLst/>
                <a:latin typeface="Times New Roman" panose="02020603050405020304" pitchFamily="18" charset="0"/>
                <a:ea typeface="宋体" panose="02010600030101010101" pitchFamily="2" charset="-122"/>
              </a:rPr>
              <a:t>test</a:t>
            </a:r>
            <a:r>
              <a:rPr lang="zh-CN" altLang="zh-CN" sz="1800" kern="100" dirty="0">
                <a:effectLst/>
                <a:latin typeface="Times New Roman" panose="02020603050405020304" pitchFamily="18" charset="0"/>
                <a:ea typeface="宋体" panose="02010600030101010101" pitchFamily="2" charset="-122"/>
              </a:rPr>
              <a:t>）并将</a:t>
            </a:r>
            <a:r>
              <a:rPr lang="en-US" altLang="zh-CN" sz="1800" kern="100" dirty="0" err="1">
                <a:effectLst/>
                <a:latin typeface="Times New Roman" panose="02020603050405020304" pitchFamily="18" charset="0"/>
                <a:ea typeface="宋体" panose="02010600030101010101" pitchFamily="2" charset="-122"/>
              </a:rPr>
              <a:t>lk</a:t>
            </a:r>
            <a:r>
              <a:rPr lang="en-US" altLang="zh-CN" sz="1800" kern="100" dirty="0">
                <a:effectLst/>
                <a:latin typeface="Times New Roman" panose="02020603050405020304" pitchFamily="18" charset="0"/>
                <a:ea typeface="宋体" panose="02010600030101010101" pitchFamily="2" charset="-122"/>
              </a:rPr>
              <a:t>-&gt;locked</a:t>
            </a:r>
            <a:r>
              <a:rPr lang="zh-CN" altLang="zh-CN" sz="1800" kern="100" dirty="0">
                <a:effectLst/>
                <a:latin typeface="Times New Roman" panose="02020603050405020304" pitchFamily="18" charset="0"/>
                <a:ea typeface="宋体" panose="02010600030101010101" pitchFamily="2" charset="-122"/>
              </a:rPr>
              <a:t>赋值为</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set</a:t>
            </a:r>
            <a:r>
              <a:rPr lang="zh-CN" altLang="zh-CN" sz="1800" kern="100" dirty="0">
                <a:effectLst/>
                <a:latin typeface="Times New Roman" panose="02020603050405020304" pitchFamily="18" charset="0"/>
                <a:ea typeface="宋体" panose="02010600030101010101" pitchFamily="2" charset="-122"/>
              </a:rPr>
              <a:t>），若</a:t>
            </a:r>
            <a:r>
              <a:rPr lang="en-US" altLang="zh-CN" sz="1800" kern="100" dirty="0" err="1">
                <a:effectLst/>
                <a:latin typeface="Times New Roman" panose="02020603050405020304" pitchFamily="18" charset="0"/>
                <a:ea typeface="宋体" panose="02010600030101010101" pitchFamily="2" charset="-122"/>
              </a:rPr>
              <a:t>lk</a:t>
            </a:r>
            <a:r>
              <a:rPr lang="en-US" altLang="zh-CN" sz="1800" kern="100" dirty="0">
                <a:effectLst/>
                <a:latin typeface="Times New Roman" panose="02020603050405020304" pitchFamily="18" charset="0"/>
                <a:ea typeface="宋体" panose="02010600030101010101" pitchFamily="2" charset="-122"/>
              </a:rPr>
              <a:t>-&gt;locked</a:t>
            </a:r>
            <a:r>
              <a:rPr lang="zh-CN" altLang="zh-CN" sz="1800" kern="100" dirty="0">
                <a:effectLst/>
                <a:latin typeface="Times New Roman" panose="02020603050405020304" pitchFamily="18" charset="0"/>
                <a:ea typeface="宋体" panose="02010600030101010101" pitchFamily="2" charset="-122"/>
              </a:rPr>
              <a:t>赋值前等于</a:t>
            </a:r>
            <a:r>
              <a:rPr lang="en-US" altLang="zh-CN" sz="1800" kern="100" dirty="0">
                <a:effectLst/>
                <a:latin typeface="Times New Roman" panose="02020603050405020304" pitchFamily="18" charset="0"/>
                <a:ea typeface="宋体" panose="02010600030101010101" pitchFamily="2" charset="-122"/>
              </a:rPr>
              <a:t>0</a:t>
            </a:r>
            <a:r>
              <a:rPr lang="zh-CN" altLang="zh-CN" sz="1800" kern="100" dirty="0">
                <a:effectLst/>
                <a:latin typeface="Times New Roman" panose="02020603050405020304" pitchFamily="18" charset="0"/>
                <a:ea typeface="宋体" panose="02010600030101010101" pitchFamily="2" charset="-122"/>
              </a:rPr>
              <a:t>，则说明线程没有拿到锁，可以进行获取锁的操作；否则说明锁正在被占用，线程在循环中自旋等待。</a:t>
            </a:r>
          </a:p>
          <a:p>
            <a:endParaRPr lang="zh-CN" altLang="en-US" dirty="0"/>
          </a:p>
        </p:txBody>
      </p:sp>
      <p:pic>
        <p:nvPicPr>
          <p:cNvPr id="7" name="图片 6">
            <a:extLst>
              <a:ext uri="{FF2B5EF4-FFF2-40B4-BE49-F238E27FC236}">
                <a16:creationId xmlns:a16="http://schemas.microsoft.com/office/drawing/2014/main" id="{3FB55AF2-7497-1DF7-6BF9-4497E9445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549549"/>
            <a:ext cx="5433531" cy="2804403"/>
          </a:xfrm>
          <a:prstGeom prst="rect">
            <a:avLst/>
          </a:prstGeom>
        </p:spPr>
      </p:pic>
    </p:spTree>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0076" y="123478"/>
            <a:ext cx="1766509" cy="422426"/>
          </a:xfrm>
          <a:prstGeom prst="rect">
            <a:avLst/>
          </a:prstGeom>
        </p:spPr>
      </p:pic>
      <p:sp>
        <p:nvSpPr>
          <p:cNvPr id="9" name="文本框 8">
            <a:extLst>
              <a:ext uri="{FF2B5EF4-FFF2-40B4-BE49-F238E27FC236}">
                <a16:creationId xmlns:a16="http://schemas.microsoft.com/office/drawing/2014/main" id="{2F671D53-4B87-52BE-8A1D-7342E739E482}"/>
              </a:ext>
            </a:extLst>
          </p:cNvPr>
          <p:cNvSpPr txBox="1"/>
          <p:nvPr/>
        </p:nvSpPr>
        <p:spPr>
          <a:xfrm>
            <a:off x="251520" y="231754"/>
            <a:ext cx="6840760" cy="923330"/>
          </a:xfrm>
          <a:prstGeom prst="rect">
            <a:avLst/>
          </a:prstGeom>
          <a:noFill/>
        </p:spPr>
        <p:txBody>
          <a:bodyPr wrap="square" rtlCol="0">
            <a:spAutoFit/>
          </a:bodyPr>
          <a:lstStyle/>
          <a:p>
            <a:pPr algn="just"/>
            <a:r>
              <a:rPr lang="zh-CN" altLang="en-US" sz="1800" b="1" kern="100" dirty="0">
                <a:effectLst/>
                <a:latin typeface="Times New Roman" panose="02020603050405020304" pitchFamily="18" charset="0"/>
                <a:ea typeface="宋体" panose="02010600030101010101" pitchFamily="2" charset="-122"/>
              </a:rPr>
              <a:t>问题</a:t>
            </a:r>
            <a:r>
              <a:rPr lang="en-US" altLang="zh-CN" sz="1800" b="1" kern="100" dirty="0">
                <a:effectLst/>
                <a:latin typeface="Times New Roman" panose="02020603050405020304" pitchFamily="18" charset="0"/>
                <a:ea typeface="宋体" panose="02010600030101010101" pitchFamily="2" charset="-122"/>
              </a:rPr>
              <a:t>3:</a:t>
            </a:r>
            <a:r>
              <a:rPr lang="zh-CN" altLang="zh-CN" sz="1800" b="1" kern="100" dirty="0">
                <a:effectLst/>
                <a:latin typeface="Times New Roman" panose="02020603050405020304" pitchFamily="18" charset="0"/>
                <a:ea typeface="宋体" panose="02010600030101010101" pitchFamily="2" charset="-122"/>
              </a:rPr>
              <a:t>查看</a:t>
            </a:r>
            <a:r>
              <a:rPr lang="en-US" altLang="zh-CN" sz="1800" b="1" kern="100" dirty="0">
                <a:effectLst/>
                <a:latin typeface="Times New Roman" panose="02020603050405020304" pitchFamily="18" charset="0"/>
                <a:ea typeface="宋体" panose="02010600030101010101" pitchFamily="2" charset="-122"/>
              </a:rPr>
              <a:t>kernel.asm</a:t>
            </a:r>
            <a:r>
              <a:rPr lang="zh-CN" altLang="zh-CN" sz="1800" b="1" kern="100" dirty="0">
                <a:effectLst/>
                <a:latin typeface="Times New Roman" panose="02020603050405020304" pitchFamily="18" charset="0"/>
                <a:ea typeface="宋体" panose="02010600030101010101" pitchFamily="2" charset="-122"/>
              </a:rPr>
              <a:t>中</a:t>
            </a:r>
            <a:r>
              <a:rPr lang="en-US" altLang="zh-CN" sz="1800" b="1" kern="100" dirty="0">
                <a:effectLst/>
                <a:latin typeface="Times New Roman" panose="02020603050405020304" pitchFamily="18" charset="0"/>
                <a:ea typeface="宋体" panose="02010600030101010101" pitchFamily="2" charset="-122"/>
              </a:rPr>
              <a:t>acquire( )</a:t>
            </a:r>
            <a:r>
              <a:rPr lang="zh-CN" altLang="zh-CN" sz="1800" b="1" kern="100" dirty="0">
                <a:effectLst/>
                <a:latin typeface="Times New Roman" panose="02020603050405020304" pitchFamily="18" charset="0"/>
                <a:ea typeface="宋体" panose="02010600030101010101" pitchFamily="2" charset="-122"/>
              </a:rPr>
              <a:t>函数对应的</a:t>
            </a:r>
            <a:r>
              <a:rPr lang="en-US" altLang="zh-CN" sz="1800" b="1" kern="100" dirty="0" err="1">
                <a:effectLst/>
                <a:latin typeface="Times New Roman" panose="02020603050405020304" pitchFamily="18" charset="0"/>
                <a:ea typeface="宋体" panose="02010600030101010101" pitchFamily="2" charset="-122"/>
              </a:rPr>
              <a:t>risc</a:t>
            </a:r>
            <a:r>
              <a:rPr lang="en-US" altLang="zh-CN" sz="1800" b="1" kern="100" dirty="0">
                <a:effectLst/>
                <a:latin typeface="Times New Roman" panose="02020603050405020304" pitchFamily="18" charset="0"/>
                <a:ea typeface="宋体" panose="02010600030101010101" pitchFamily="2" charset="-122"/>
              </a:rPr>
              <a:t>-v</a:t>
            </a:r>
            <a:r>
              <a:rPr lang="zh-CN" altLang="zh-CN" sz="1800" b="1" kern="100" dirty="0">
                <a:effectLst/>
                <a:latin typeface="Times New Roman" panose="02020603050405020304" pitchFamily="18" charset="0"/>
                <a:ea typeface="宋体" panose="02010600030101010101" pitchFamily="2" charset="-122"/>
              </a:rPr>
              <a:t>汇编指令，解释</a:t>
            </a:r>
            <a:r>
              <a:rPr lang="en-US" altLang="zh-CN" sz="1800" b="1" kern="100" dirty="0">
                <a:effectLst/>
                <a:latin typeface="Times New Roman" panose="02020603050405020304" pitchFamily="18" charset="0"/>
                <a:ea typeface="宋体" panose="02010600030101010101" pitchFamily="2" charset="-122"/>
              </a:rPr>
              <a:t>__</a:t>
            </a:r>
            <a:r>
              <a:rPr lang="en-US" altLang="zh-CN" sz="1800" b="1" kern="100" dirty="0" err="1">
                <a:effectLst/>
                <a:latin typeface="Times New Roman" panose="02020603050405020304" pitchFamily="18" charset="0"/>
                <a:ea typeface="宋体" panose="02010600030101010101" pitchFamily="2" charset="-122"/>
              </a:rPr>
              <a:t>sync_lock_test_and_set</a:t>
            </a:r>
            <a:r>
              <a:rPr lang="en-US" altLang="zh-CN" sz="1800" b="1" kern="100" dirty="0">
                <a:effectLst/>
                <a:latin typeface="Times New Roman" panose="02020603050405020304" pitchFamily="18" charset="0"/>
                <a:ea typeface="宋体" panose="02010600030101010101" pitchFamily="2" charset="-122"/>
              </a:rPr>
              <a:t>( )</a:t>
            </a:r>
            <a:r>
              <a:rPr lang="zh-CN" altLang="zh-CN" sz="1800" b="1" kern="100" dirty="0">
                <a:effectLst/>
                <a:latin typeface="Times New Roman" panose="02020603050405020304" pitchFamily="18" charset="0"/>
                <a:ea typeface="宋体" panose="02010600030101010101" pitchFamily="2" charset="-122"/>
              </a:rPr>
              <a:t>做了什么？为什么需要是原子操作？通过哪条汇编指令实现了原子操作？</a:t>
            </a:r>
            <a:endParaRPr lang="zh-CN" altLang="zh-CN" sz="1800" kern="100" dirty="0">
              <a:effectLst/>
              <a:latin typeface="Times New Roman" panose="02020603050405020304" pitchFamily="18" charset="0"/>
              <a:ea typeface="宋体" panose="02010600030101010101" pitchFamily="2" charset="-122"/>
            </a:endParaRPr>
          </a:p>
        </p:txBody>
      </p:sp>
      <p:sp>
        <p:nvSpPr>
          <p:cNvPr id="2" name="文本框 1">
            <a:extLst>
              <a:ext uri="{FF2B5EF4-FFF2-40B4-BE49-F238E27FC236}">
                <a16:creationId xmlns:a16="http://schemas.microsoft.com/office/drawing/2014/main" id="{2E3F70A3-1798-300A-9753-488B20ADB2ED}"/>
              </a:ext>
            </a:extLst>
          </p:cNvPr>
          <p:cNvSpPr txBox="1"/>
          <p:nvPr/>
        </p:nvSpPr>
        <p:spPr>
          <a:xfrm>
            <a:off x="5884343" y="896183"/>
            <a:ext cx="3139286" cy="4247317"/>
          </a:xfrm>
          <a:prstGeom prst="rect">
            <a:avLst/>
          </a:prstGeom>
          <a:noFill/>
        </p:spPr>
        <p:txBody>
          <a:bodyPr wrap="square" rtlCol="0">
            <a:spAutoFit/>
          </a:bodyPr>
          <a:lstStyle/>
          <a:p>
            <a:pPr indent="266700" algn="just"/>
            <a:r>
              <a:rPr lang="zh-CN" altLang="zh-CN" sz="1800" kern="100" dirty="0">
                <a:effectLst/>
                <a:latin typeface="Times New Roman" panose="02020603050405020304" pitchFamily="18" charset="0"/>
                <a:ea typeface="宋体" panose="02010600030101010101" pitchFamily="2" charset="-122"/>
              </a:rPr>
              <a:t>为何不能直接用赋值语句和条件判断语句来实现这一目的，而是采用这样的原子操作</a:t>
            </a:r>
            <a:r>
              <a:rPr lang="zh-CN" altLang="en-US" sz="1800" kern="100" dirty="0">
                <a:effectLst/>
                <a:latin typeface="Times New Roman" panose="02020603050405020304" pitchFamily="18" charset="0"/>
                <a:ea typeface="宋体" panose="02010600030101010101" pitchFamily="2" charset="-122"/>
              </a:rPr>
              <a:t>？</a:t>
            </a:r>
            <a:endParaRPr lang="en-US" altLang="zh-CN" kern="100" dirty="0">
              <a:latin typeface="Times New Roman" panose="02020603050405020304" pitchFamily="18" charset="0"/>
              <a:ea typeface="宋体" panose="02010600030101010101" pitchFamily="2" charset="-122"/>
            </a:endParaRPr>
          </a:p>
          <a:p>
            <a:pPr indent="266700" algn="just"/>
            <a:r>
              <a:rPr lang="zh-CN" altLang="zh-CN" sz="1800" kern="100" dirty="0">
                <a:effectLst/>
                <a:latin typeface="Times New Roman" panose="02020603050405020304" pitchFamily="18" charset="0"/>
                <a:ea typeface="宋体" panose="02010600030101010101" pitchFamily="2" charset="-122"/>
              </a:rPr>
              <a:t>原因在于若</a:t>
            </a:r>
            <a:r>
              <a:rPr lang="en-US" altLang="zh-CN" sz="1800" kern="100" dirty="0">
                <a:effectLst/>
                <a:latin typeface="Times New Roman" panose="02020603050405020304" pitchFamily="18" charset="0"/>
                <a:ea typeface="宋体" panose="02010600030101010101" pitchFamily="2" charset="-122"/>
              </a:rPr>
              <a:t>__</a:t>
            </a:r>
            <a:r>
              <a:rPr lang="en-US" altLang="zh-CN" sz="1800" kern="100" dirty="0" err="1">
                <a:effectLst/>
                <a:latin typeface="Times New Roman" panose="02020603050405020304" pitchFamily="18" charset="0"/>
                <a:ea typeface="宋体" panose="02010600030101010101" pitchFamily="2" charset="-122"/>
              </a:rPr>
              <a:t>sync_lock_test_and_set</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不是原子操作，则在同一个</a:t>
            </a:r>
            <a:r>
              <a:rPr lang="en-US" altLang="zh-CN" sz="1800" kern="100" dirty="0">
                <a:effectLst/>
                <a:latin typeface="Times New Roman" panose="02020603050405020304" pitchFamily="18" charset="0"/>
                <a:ea typeface="宋体" panose="02010600030101010101" pitchFamily="2" charset="-122"/>
              </a:rPr>
              <a:t>CPU</a:t>
            </a:r>
            <a:r>
              <a:rPr lang="zh-CN" altLang="zh-CN" sz="1800" kern="100" dirty="0">
                <a:effectLst/>
                <a:latin typeface="Times New Roman" panose="02020603050405020304" pitchFamily="18" charset="0"/>
                <a:ea typeface="宋体" panose="02010600030101010101" pitchFamily="2" charset="-122"/>
              </a:rPr>
              <a:t>的两个线程同时满足</a:t>
            </a:r>
            <a:r>
              <a:rPr lang="en-US" altLang="zh-CN" sz="1800" kern="100" dirty="0" err="1">
                <a:effectLst/>
                <a:latin typeface="Times New Roman" panose="02020603050405020304" pitchFamily="18" charset="0"/>
                <a:ea typeface="宋体" panose="02010600030101010101" pitchFamily="2" charset="-122"/>
              </a:rPr>
              <a:t>lk</a:t>
            </a:r>
            <a:r>
              <a:rPr lang="en-US" altLang="zh-CN" sz="1800" kern="100" dirty="0">
                <a:effectLst/>
                <a:latin typeface="Times New Roman" panose="02020603050405020304" pitchFamily="18" charset="0"/>
                <a:ea typeface="宋体" panose="02010600030101010101" pitchFamily="2" charset="-122"/>
              </a:rPr>
              <a:t>-&gt;locked=0</a:t>
            </a:r>
            <a:r>
              <a:rPr lang="zh-CN" altLang="zh-CN" sz="1800" kern="100" dirty="0">
                <a:effectLst/>
                <a:latin typeface="Times New Roman" panose="02020603050405020304" pitchFamily="18" charset="0"/>
                <a:ea typeface="宋体" panose="02010600030101010101" pitchFamily="2" charset="-122"/>
              </a:rPr>
              <a:t>的情况下，其中一个线程</a:t>
            </a:r>
            <a:r>
              <a:rPr lang="en-US" altLang="zh-CN" sz="1800" kern="100" dirty="0">
                <a:effectLst/>
                <a:latin typeface="Times New Roman" panose="02020603050405020304" pitchFamily="18" charset="0"/>
                <a:ea typeface="宋体" panose="02010600030101010101" pitchFamily="2" charset="-122"/>
              </a:rPr>
              <a:t>test</a:t>
            </a:r>
            <a:r>
              <a:rPr lang="zh-CN" altLang="zh-CN" sz="1800" kern="100" dirty="0">
                <a:effectLst/>
                <a:latin typeface="Times New Roman" panose="02020603050405020304" pitchFamily="18" charset="0"/>
                <a:ea typeface="宋体" panose="02010600030101010101" pitchFamily="2" charset="-122"/>
              </a:rPr>
              <a:t>到</a:t>
            </a:r>
            <a:r>
              <a:rPr lang="en-US" altLang="zh-CN" sz="1800" kern="100" dirty="0" err="1">
                <a:effectLst/>
                <a:latin typeface="Times New Roman" panose="02020603050405020304" pitchFamily="18" charset="0"/>
                <a:ea typeface="宋体" panose="02010600030101010101" pitchFamily="2" charset="-122"/>
              </a:rPr>
              <a:t>lk</a:t>
            </a:r>
            <a:r>
              <a:rPr lang="en-US" altLang="zh-CN" sz="1800" kern="100" dirty="0">
                <a:effectLst/>
                <a:latin typeface="Times New Roman" panose="02020603050405020304" pitchFamily="18" charset="0"/>
                <a:ea typeface="宋体" panose="02010600030101010101" pitchFamily="2" charset="-122"/>
              </a:rPr>
              <a:t>-&gt;locked=0</a:t>
            </a:r>
            <a:r>
              <a:rPr lang="zh-CN" altLang="zh-CN" sz="1800" kern="100" dirty="0">
                <a:effectLst/>
                <a:latin typeface="Times New Roman" panose="02020603050405020304" pitchFamily="18" charset="0"/>
                <a:ea typeface="宋体" panose="02010600030101010101" pitchFamily="2" charset="-122"/>
              </a:rPr>
              <a:t>的同时，另一个线程可能已经将</a:t>
            </a:r>
            <a:r>
              <a:rPr lang="en-US" altLang="zh-CN" sz="1800" kern="100" dirty="0" err="1">
                <a:effectLst/>
                <a:latin typeface="Times New Roman" panose="02020603050405020304" pitchFamily="18" charset="0"/>
                <a:ea typeface="宋体" panose="02010600030101010101" pitchFamily="2" charset="-122"/>
              </a:rPr>
              <a:t>lk</a:t>
            </a:r>
            <a:r>
              <a:rPr lang="en-US" altLang="zh-CN" sz="1800" kern="100" dirty="0">
                <a:effectLst/>
                <a:latin typeface="Times New Roman" panose="02020603050405020304" pitchFamily="18" charset="0"/>
                <a:ea typeface="宋体" panose="02010600030101010101" pitchFamily="2" charset="-122"/>
              </a:rPr>
              <a:t>-&gt;locked</a:t>
            </a:r>
            <a:r>
              <a:rPr lang="zh-CN" altLang="zh-CN" sz="1800" kern="100" dirty="0">
                <a:effectLst/>
                <a:latin typeface="Times New Roman" panose="02020603050405020304" pitchFamily="18" charset="0"/>
                <a:ea typeface="宋体" panose="02010600030101010101" pitchFamily="2" charset="-122"/>
              </a:rPr>
              <a:t>赋值为</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并获取锁；这样两个线程都会拿到锁，这是不对的。</a:t>
            </a:r>
          </a:p>
          <a:p>
            <a:endParaRPr lang="zh-CN" altLang="en-US" dirty="0"/>
          </a:p>
        </p:txBody>
      </p:sp>
      <p:pic>
        <p:nvPicPr>
          <p:cNvPr id="7" name="图片 6">
            <a:extLst>
              <a:ext uri="{FF2B5EF4-FFF2-40B4-BE49-F238E27FC236}">
                <a16:creationId xmlns:a16="http://schemas.microsoft.com/office/drawing/2014/main" id="{3FB55AF2-7497-1DF7-6BF9-4497E9445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91630"/>
            <a:ext cx="5433531" cy="2804403"/>
          </a:xfrm>
          <a:prstGeom prst="rect">
            <a:avLst/>
          </a:prstGeom>
        </p:spPr>
      </p:pic>
    </p:spTree>
    <p:extLst>
      <p:ext uri="{BB962C8B-B14F-4D97-AF65-F5344CB8AC3E}">
        <p14:creationId xmlns:p14="http://schemas.microsoft.com/office/powerpoint/2010/main" val="3973717460"/>
      </p:ext>
    </p:extLst>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0076" y="123478"/>
            <a:ext cx="1766509" cy="422426"/>
          </a:xfrm>
          <a:prstGeom prst="rect">
            <a:avLst/>
          </a:prstGeom>
        </p:spPr>
      </p:pic>
      <p:sp>
        <p:nvSpPr>
          <p:cNvPr id="9" name="文本框 8">
            <a:extLst>
              <a:ext uri="{FF2B5EF4-FFF2-40B4-BE49-F238E27FC236}">
                <a16:creationId xmlns:a16="http://schemas.microsoft.com/office/drawing/2014/main" id="{2F671D53-4B87-52BE-8A1D-7342E739E482}"/>
              </a:ext>
            </a:extLst>
          </p:cNvPr>
          <p:cNvSpPr txBox="1"/>
          <p:nvPr/>
        </p:nvSpPr>
        <p:spPr>
          <a:xfrm>
            <a:off x="251520" y="231754"/>
            <a:ext cx="6840760" cy="923330"/>
          </a:xfrm>
          <a:prstGeom prst="rect">
            <a:avLst/>
          </a:prstGeom>
          <a:noFill/>
        </p:spPr>
        <p:txBody>
          <a:bodyPr wrap="square" rtlCol="0">
            <a:spAutoFit/>
          </a:bodyPr>
          <a:lstStyle/>
          <a:p>
            <a:pPr algn="just"/>
            <a:r>
              <a:rPr lang="zh-CN" altLang="en-US" sz="1800" b="1" kern="100" dirty="0">
                <a:effectLst/>
                <a:latin typeface="Times New Roman" panose="02020603050405020304" pitchFamily="18" charset="0"/>
                <a:ea typeface="宋体" panose="02010600030101010101" pitchFamily="2" charset="-122"/>
              </a:rPr>
              <a:t>问题</a:t>
            </a:r>
            <a:r>
              <a:rPr lang="en-US" altLang="zh-CN" sz="1800" b="1" kern="100" dirty="0">
                <a:effectLst/>
                <a:latin typeface="Times New Roman" panose="02020603050405020304" pitchFamily="18" charset="0"/>
                <a:ea typeface="宋体" panose="02010600030101010101" pitchFamily="2" charset="-122"/>
              </a:rPr>
              <a:t>3:</a:t>
            </a:r>
            <a:r>
              <a:rPr lang="zh-CN" altLang="zh-CN" sz="1800" b="1" kern="100" dirty="0">
                <a:effectLst/>
                <a:latin typeface="Times New Roman" panose="02020603050405020304" pitchFamily="18" charset="0"/>
                <a:ea typeface="宋体" panose="02010600030101010101" pitchFamily="2" charset="-122"/>
              </a:rPr>
              <a:t>查看</a:t>
            </a:r>
            <a:r>
              <a:rPr lang="en-US" altLang="zh-CN" sz="1800" b="1" kern="100" dirty="0">
                <a:effectLst/>
                <a:latin typeface="Times New Roman" panose="02020603050405020304" pitchFamily="18" charset="0"/>
                <a:ea typeface="宋体" panose="02010600030101010101" pitchFamily="2" charset="-122"/>
              </a:rPr>
              <a:t>kernel.asm</a:t>
            </a:r>
            <a:r>
              <a:rPr lang="zh-CN" altLang="zh-CN" sz="1800" b="1" kern="100" dirty="0">
                <a:effectLst/>
                <a:latin typeface="Times New Roman" panose="02020603050405020304" pitchFamily="18" charset="0"/>
                <a:ea typeface="宋体" panose="02010600030101010101" pitchFamily="2" charset="-122"/>
              </a:rPr>
              <a:t>中</a:t>
            </a:r>
            <a:r>
              <a:rPr lang="en-US" altLang="zh-CN" sz="1800" b="1" kern="100" dirty="0">
                <a:effectLst/>
                <a:latin typeface="Times New Roman" panose="02020603050405020304" pitchFamily="18" charset="0"/>
                <a:ea typeface="宋体" panose="02010600030101010101" pitchFamily="2" charset="-122"/>
              </a:rPr>
              <a:t>acquire( )</a:t>
            </a:r>
            <a:r>
              <a:rPr lang="zh-CN" altLang="zh-CN" sz="1800" b="1" kern="100" dirty="0">
                <a:effectLst/>
                <a:latin typeface="Times New Roman" panose="02020603050405020304" pitchFamily="18" charset="0"/>
                <a:ea typeface="宋体" panose="02010600030101010101" pitchFamily="2" charset="-122"/>
              </a:rPr>
              <a:t>函数对应的</a:t>
            </a:r>
            <a:r>
              <a:rPr lang="en-US" altLang="zh-CN" sz="1800" b="1" kern="100" dirty="0" err="1">
                <a:effectLst/>
                <a:latin typeface="Times New Roman" panose="02020603050405020304" pitchFamily="18" charset="0"/>
                <a:ea typeface="宋体" panose="02010600030101010101" pitchFamily="2" charset="-122"/>
              </a:rPr>
              <a:t>risc</a:t>
            </a:r>
            <a:r>
              <a:rPr lang="en-US" altLang="zh-CN" sz="1800" b="1" kern="100" dirty="0">
                <a:effectLst/>
                <a:latin typeface="Times New Roman" panose="02020603050405020304" pitchFamily="18" charset="0"/>
                <a:ea typeface="宋体" panose="02010600030101010101" pitchFamily="2" charset="-122"/>
              </a:rPr>
              <a:t>-v</a:t>
            </a:r>
            <a:r>
              <a:rPr lang="zh-CN" altLang="zh-CN" sz="1800" b="1" kern="100" dirty="0">
                <a:effectLst/>
                <a:latin typeface="Times New Roman" panose="02020603050405020304" pitchFamily="18" charset="0"/>
                <a:ea typeface="宋体" panose="02010600030101010101" pitchFamily="2" charset="-122"/>
              </a:rPr>
              <a:t>汇编指令，解释</a:t>
            </a:r>
            <a:r>
              <a:rPr lang="en-US" altLang="zh-CN" sz="1800" b="1" kern="100" dirty="0">
                <a:effectLst/>
                <a:latin typeface="Times New Roman" panose="02020603050405020304" pitchFamily="18" charset="0"/>
                <a:ea typeface="宋体" panose="02010600030101010101" pitchFamily="2" charset="-122"/>
              </a:rPr>
              <a:t>__</a:t>
            </a:r>
            <a:r>
              <a:rPr lang="en-US" altLang="zh-CN" sz="1800" b="1" kern="100" dirty="0" err="1">
                <a:effectLst/>
                <a:latin typeface="Times New Roman" panose="02020603050405020304" pitchFamily="18" charset="0"/>
                <a:ea typeface="宋体" panose="02010600030101010101" pitchFamily="2" charset="-122"/>
              </a:rPr>
              <a:t>sync_lock_test_and_set</a:t>
            </a:r>
            <a:r>
              <a:rPr lang="en-US" altLang="zh-CN" sz="1800" b="1" kern="100" dirty="0">
                <a:effectLst/>
                <a:latin typeface="Times New Roman" panose="02020603050405020304" pitchFamily="18" charset="0"/>
                <a:ea typeface="宋体" panose="02010600030101010101" pitchFamily="2" charset="-122"/>
              </a:rPr>
              <a:t>( )</a:t>
            </a:r>
            <a:r>
              <a:rPr lang="zh-CN" altLang="zh-CN" sz="1800" b="1" kern="100" dirty="0">
                <a:effectLst/>
                <a:latin typeface="Times New Roman" panose="02020603050405020304" pitchFamily="18" charset="0"/>
                <a:ea typeface="宋体" panose="02010600030101010101" pitchFamily="2" charset="-122"/>
              </a:rPr>
              <a:t>做了什么？为什么需要是原子操作？通过哪条汇编指令实现了原子操作？</a:t>
            </a:r>
            <a:endParaRPr lang="zh-CN" altLang="zh-CN" sz="1800" kern="100" dirty="0">
              <a:effectLst/>
              <a:latin typeface="Times New Roman" panose="02020603050405020304" pitchFamily="18" charset="0"/>
              <a:ea typeface="宋体" panose="02010600030101010101" pitchFamily="2" charset="-122"/>
            </a:endParaRPr>
          </a:p>
        </p:txBody>
      </p:sp>
      <p:pic>
        <p:nvPicPr>
          <p:cNvPr id="4" name="图片 3">
            <a:extLst>
              <a:ext uri="{FF2B5EF4-FFF2-40B4-BE49-F238E27FC236}">
                <a16:creationId xmlns:a16="http://schemas.microsoft.com/office/drawing/2014/main" id="{0F4ED2F3-8C16-3819-227F-2BA7B43F66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1260986"/>
            <a:ext cx="5338010" cy="776344"/>
          </a:xfrm>
          <a:prstGeom prst="rect">
            <a:avLst/>
          </a:prstGeom>
          <a:noFill/>
          <a:ln>
            <a:noFill/>
          </a:ln>
        </p:spPr>
      </p:pic>
      <p:sp>
        <p:nvSpPr>
          <p:cNvPr id="5" name="文本框 4">
            <a:extLst>
              <a:ext uri="{FF2B5EF4-FFF2-40B4-BE49-F238E27FC236}">
                <a16:creationId xmlns:a16="http://schemas.microsoft.com/office/drawing/2014/main" id="{54804686-8FAC-97EF-EB71-0DD541AA6B52}"/>
              </a:ext>
            </a:extLst>
          </p:cNvPr>
          <p:cNvSpPr txBox="1"/>
          <p:nvPr/>
        </p:nvSpPr>
        <p:spPr>
          <a:xfrm>
            <a:off x="611560" y="2110823"/>
            <a:ext cx="7886700" cy="1384995"/>
          </a:xfrm>
          <a:prstGeom prst="rect">
            <a:avLst/>
          </a:prstGeom>
          <a:noFill/>
        </p:spPr>
        <p:txBody>
          <a:bodyPr wrap="square" rtlCol="0">
            <a:spAutoFit/>
          </a:bodyPr>
          <a:lstStyle/>
          <a:p>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从汇编代码的角度来看（如上图），其中</a:t>
            </a:r>
            <a:r>
              <a:rPr lang="en-US" altLang="zh-CN" sz="1400" kern="100" dirty="0">
                <a:effectLst/>
                <a:latin typeface="Times New Roman" panose="02020603050405020304" pitchFamily="18" charset="0"/>
                <a:ea typeface="宋体" panose="02010600030101010101" pitchFamily="2" charset="-122"/>
              </a:rPr>
              <a:t>amoswap.w.aq</a:t>
            </a:r>
            <a:r>
              <a:rPr lang="zh-CN" altLang="zh-CN" sz="1400" kern="100" dirty="0">
                <a:effectLst/>
                <a:latin typeface="Times New Roman" panose="02020603050405020304" pitchFamily="18" charset="0"/>
                <a:ea typeface="宋体" panose="02010600030101010101" pitchFamily="2" charset="-122"/>
              </a:rPr>
              <a:t>指令实现了原子操作。</a:t>
            </a:r>
            <a:r>
              <a:rPr lang="en-US" altLang="zh-CN" sz="1400" kern="100" dirty="0">
                <a:effectLst/>
                <a:latin typeface="Times New Roman" panose="02020603050405020304" pitchFamily="18" charset="0"/>
                <a:ea typeface="宋体" panose="02010600030101010101" pitchFamily="2" charset="-122"/>
              </a:rPr>
              <a:t>amoswap.w.aq</a:t>
            </a:r>
            <a:r>
              <a:rPr lang="zh-CN" altLang="zh-CN" sz="1400" kern="100" dirty="0">
                <a:effectLst/>
                <a:latin typeface="Times New Roman" panose="02020603050405020304" pitchFamily="18" charset="0"/>
                <a:ea typeface="宋体" panose="02010600030101010101" pitchFamily="2" charset="-122"/>
              </a:rPr>
              <a:t>属于</a:t>
            </a:r>
            <a:r>
              <a:rPr lang="en-US" altLang="zh-CN" sz="1400" kern="100" dirty="0">
                <a:effectLst/>
                <a:latin typeface="Times New Roman" panose="02020603050405020304" pitchFamily="18" charset="0"/>
                <a:ea typeface="宋体" panose="02010600030101010101" pitchFamily="2" charset="-122"/>
              </a:rPr>
              <a:t>AMO(Atomic Memory Operation)</a:t>
            </a:r>
            <a:r>
              <a:rPr lang="zh-CN" altLang="zh-CN" sz="1400" kern="100" dirty="0">
                <a:effectLst/>
                <a:latin typeface="Times New Roman" panose="02020603050405020304" pitchFamily="18" charset="0"/>
                <a:ea typeface="宋体" panose="02010600030101010101" pitchFamily="2" charset="-122"/>
              </a:rPr>
              <a:t>原子操作的一种。对于</a:t>
            </a:r>
            <a:r>
              <a:rPr lang="en-US" altLang="zh-CN" sz="1400" kern="100" dirty="0" err="1">
                <a:effectLst/>
                <a:latin typeface="Times New Roman" panose="02020603050405020304" pitchFamily="18" charset="0"/>
                <a:ea typeface="宋体" panose="02010600030101010101" pitchFamily="2" charset="-122"/>
              </a:rPr>
              <a:t>amoswap</a:t>
            </a:r>
            <a:r>
              <a:rPr lang="zh-CN" altLang="zh-CN" sz="1400" kern="100" dirty="0">
                <a:effectLst/>
                <a:latin typeface="Times New Roman" panose="02020603050405020304" pitchFamily="18" charset="0"/>
                <a:ea typeface="宋体" panose="02010600030101010101" pitchFamily="2" charset="-122"/>
              </a:rPr>
              <a:t>，其格式为</a:t>
            </a:r>
            <a:r>
              <a:rPr lang="en-US" altLang="zh-CN" sz="1400" kern="100" dirty="0" err="1">
                <a:effectLst/>
                <a:latin typeface="Times New Roman" panose="02020603050405020304" pitchFamily="18" charset="0"/>
                <a:ea typeface="宋体" panose="02010600030101010101" pitchFamily="2" charset="-122"/>
              </a:rPr>
              <a:t>amoswap</a:t>
            </a:r>
            <a:r>
              <a:rPr lang="en-US" altLang="zh-CN" sz="1400" kern="100" dirty="0">
                <a:effectLst/>
                <a:latin typeface="Times New Roman" panose="02020603050405020304" pitchFamily="18" charset="0"/>
                <a:ea typeface="宋体" panose="02010600030101010101" pitchFamily="2" charset="-122"/>
              </a:rPr>
              <a:t>.{w/d}.{</a:t>
            </a:r>
            <a:r>
              <a:rPr lang="en-US" altLang="zh-CN" sz="1400" kern="100" dirty="0" err="1">
                <a:effectLst/>
                <a:latin typeface="Times New Roman" panose="02020603050405020304" pitchFamily="18" charset="0"/>
                <a:ea typeface="宋体" panose="02010600030101010101" pitchFamily="2" charset="-122"/>
              </a:rPr>
              <a:t>aq</a:t>
            </a:r>
            <a:r>
              <a:rPr lang="en-US" altLang="zh-CN" sz="1400" kern="100" dirty="0">
                <a:effectLst/>
                <a:latin typeface="Times New Roman" panose="02020603050405020304" pitchFamily="18" charset="0"/>
                <a:ea typeface="宋体" panose="02010600030101010101" pitchFamily="2" charset="-122"/>
              </a:rPr>
              <a:t>/</a:t>
            </a:r>
            <a:r>
              <a:rPr lang="en-US" altLang="zh-CN" sz="1400" kern="100" dirty="0" err="1">
                <a:effectLst/>
                <a:latin typeface="Times New Roman" panose="02020603050405020304" pitchFamily="18" charset="0"/>
                <a:ea typeface="宋体" panose="02010600030101010101" pitchFamily="2" charset="-122"/>
              </a:rPr>
              <a:t>rl</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rd</a:t>
            </a:r>
            <a:r>
              <a:rPr lang="en-US" altLang="zh-CN" sz="1400" kern="100" dirty="0">
                <a:effectLst/>
                <a:latin typeface="Times New Roman" panose="02020603050405020304" pitchFamily="18" charset="0"/>
                <a:ea typeface="宋体" panose="02010600030101010101" pitchFamily="2" charset="-122"/>
              </a:rPr>
              <a:t> rs2 (rs1)</a:t>
            </a:r>
            <a:r>
              <a:rPr lang="zh-CN" altLang="zh-CN" sz="1400" kern="100" dirty="0">
                <a:effectLst/>
                <a:latin typeface="Times New Roman" panose="02020603050405020304" pitchFamily="18" charset="0"/>
                <a:ea typeface="宋体" panose="02010600030101010101" pitchFamily="2" charset="-122"/>
              </a:rPr>
              <a:t>；其具体操作为将</a:t>
            </a:r>
            <a:r>
              <a:rPr lang="en-US" altLang="zh-CN" sz="1400" kern="100" dirty="0">
                <a:effectLst/>
                <a:latin typeface="Times New Roman" panose="02020603050405020304" pitchFamily="18" charset="0"/>
                <a:ea typeface="宋体" panose="02010600030101010101" pitchFamily="2" charset="-122"/>
              </a:rPr>
              <a:t>rs1</a:t>
            </a:r>
            <a:r>
              <a:rPr lang="zh-CN" altLang="zh-CN" sz="1400" kern="100" dirty="0">
                <a:effectLst/>
                <a:latin typeface="Times New Roman" panose="02020603050405020304" pitchFamily="18" charset="0"/>
                <a:ea typeface="宋体" panose="02010600030101010101" pitchFamily="2" charset="-122"/>
              </a:rPr>
              <a:t>寄存器中的值赋给</a:t>
            </a:r>
            <a:r>
              <a:rPr lang="en-US" altLang="zh-CN" sz="1400" kern="100" dirty="0" err="1">
                <a:effectLst/>
                <a:latin typeface="Times New Roman" panose="02020603050405020304" pitchFamily="18" charset="0"/>
                <a:ea typeface="宋体" panose="02010600030101010101" pitchFamily="2" charset="-122"/>
              </a:rPr>
              <a:t>rd</a:t>
            </a:r>
            <a:r>
              <a:rPr lang="zh-CN" altLang="zh-CN" sz="1400" kern="100" dirty="0">
                <a:effectLst/>
                <a:latin typeface="Times New Roman" panose="02020603050405020304" pitchFamily="18" charset="0"/>
                <a:ea typeface="宋体" panose="02010600030101010101" pitchFamily="2" charset="-122"/>
              </a:rPr>
              <a:t>寄存器，再将</a:t>
            </a:r>
            <a:r>
              <a:rPr lang="en-US" altLang="zh-CN" sz="1400" kern="100" dirty="0">
                <a:effectLst/>
                <a:latin typeface="Times New Roman" panose="02020603050405020304" pitchFamily="18" charset="0"/>
                <a:ea typeface="宋体" panose="02010600030101010101" pitchFamily="2" charset="-122"/>
              </a:rPr>
              <a:t>rs2</a:t>
            </a:r>
            <a:r>
              <a:rPr lang="zh-CN" altLang="zh-CN" sz="1400" kern="100" dirty="0">
                <a:effectLst/>
                <a:latin typeface="Times New Roman" panose="02020603050405020304" pitchFamily="18" charset="0"/>
                <a:ea typeface="宋体" panose="02010600030101010101" pitchFamily="2" charset="-122"/>
              </a:rPr>
              <a:t>寄存器中的值赋给</a:t>
            </a:r>
            <a:r>
              <a:rPr lang="en-US" altLang="zh-CN" sz="1400" kern="100" dirty="0">
                <a:effectLst/>
                <a:latin typeface="Times New Roman" panose="02020603050405020304" pitchFamily="18" charset="0"/>
                <a:ea typeface="宋体" panose="02010600030101010101" pitchFamily="2" charset="-122"/>
              </a:rPr>
              <a:t>rs1</a:t>
            </a:r>
            <a:r>
              <a:rPr lang="zh-CN" altLang="zh-CN" sz="1400" kern="100" dirty="0">
                <a:effectLst/>
                <a:latin typeface="Times New Roman" panose="02020603050405020304" pitchFamily="18" charset="0"/>
                <a:ea typeface="宋体" panose="02010600030101010101" pitchFamily="2" charset="-122"/>
              </a:rPr>
              <a:t>寄存器。可以观察到，</a:t>
            </a:r>
            <a:r>
              <a:rPr lang="en-US" altLang="zh-CN" sz="1400" kern="100" dirty="0">
                <a:effectLst/>
                <a:latin typeface="Times New Roman" panose="02020603050405020304" pitchFamily="18" charset="0"/>
                <a:ea typeface="宋体" panose="02010600030101010101" pitchFamily="2" charset="-122"/>
              </a:rPr>
              <a:t>AMO</a:t>
            </a:r>
            <a:r>
              <a:rPr lang="zh-CN" altLang="zh-CN" sz="1400" kern="100" dirty="0">
                <a:effectLst/>
                <a:latin typeface="Times New Roman" panose="02020603050405020304" pitchFamily="18" charset="0"/>
                <a:ea typeface="宋体" panose="02010600030101010101" pitchFamily="2" charset="-122"/>
              </a:rPr>
              <a:t>指令有一个</a:t>
            </a:r>
            <a:r>
              <a:rPr lang="en-US" altLang="zh-CN" sz="1400" kern="100" dirty="0" err="1">
                <a:effectLst/>
                <a:latin typeface="Times New Roman" panose="02020603050405020304" pitchFamily="18" charset="0"/>
                <a:ea typeface="宋体" panose="02010600030101010101" pitchFamily="2" charset="-122"/>
              </a:rPr>
              <a:t>aq</a:t>
            </a:r>
            <a:r>
              <a:rPr lang="en-US" altLang="zh-CN" sz="1400" kern="100" dirty="0">
                <a:effectLst/>
                <a:latin typeface="Times New Roman" panose="02020603050405020304" pitchFamily="18" charset="0"/>
                <a:ea typeface="宋体" panose="02010600030101010101" pitchFamily="2" charset="-122"/>
              </a:rPr>
              <a:t>/</a:t>
            </a:r>
            <a:r>
              <a:rPr lang="en-US" altLang="zh-CN" sz="1400" kern="100" dirty="0" err="1">
                <a:effectLst/>
                <a:latin typeface="Times New Roman" panose="02020603050405020304" pitchFamily="18" charset="0"/>
                <a:ea typeface="宋体" panose="02010600030101010101" pitchFamily="2" charset="-122"/>
              </a:rPr>
              <a:t>rl</a:t>
            </a:r>
            <a:r>
              <a:rPr lang="zh-CN" altLang="zh-CN" sz="1400" kern="100" dirty="0">
                <a:effectLst/>
                <a:latin typeface="Times New Roman" panose="02020603050405020304" pitchFamily="18" charset="0"/>
                <a:ea typeface="宋体" panose="02010600030101010101" pitchFamily="2" charset="-122"/>
              </a:rPr>
              <a:t>的后缀，</a:t>
            </a:r>
            <a:r>
              <a:rPr lang="en-US" altLang="zh-CN" sz="1400" kern="100" dirty="0" err="1">
                <a:effectLst/>
                <a:latin typeface="Times New Roman" panose="02020603050405020304" pitchFamily="18" charset="0"/>
                <a:ea typeface="宋体" panose="02010600030101010101" pitchFamily="2" charset="-122"/>
              </a:rPr>
              <a:t>aq</a:t>
            </a:r>
            <a:r>
              <a:rPr lang="zh-CN" altLang="zh-CN" sz="1400" kern="100" dirty="0">
                <a:effectLst/>
                <a:latin typeface="Times New Roman" panose="02020603050405020304" pitchFamily="18" charset="0"/>
                <a:ea typeface="宋体" panose="02010600030101010101" pitchFamily="2" charset="-122"/>
              </a:rPr>
              <a:t>代表</a:t>
            </a:r>
            <a:r>
              <a:rPr lang="en-US" altLang="zh-CN" sz="1400" kern="100" dirty="0">
                <a:effectLst/>
                <a:latin typeface="Times New Roman" panose="02020603050405020304" pitchFamily="18" charset="0"/>
                <a:ea typeface="宋体" panose="02010600030101010101" pitchFamily="2" charset="-122"/>
              </a:rPr>
              <a:t>acquire</a:t>
            </a:r>
            <a:r>
              <a:rPr lang="zh-CN" altLang="zh-CN" sz="1400" kern="100" dirty="0">
                <a:effectLst/>
                <a:latin typeface="Times New Roman" panose="02020603050405020304" pitchFamily="18" charset="0"/>
                <a:ea typeface="宋体" panose="02010600030101010101" pitchFamily="2" charset="-122"/>
              </a:rPr>
              <a:t>，</a:t>
            </a:r>
            <a:r>
              <a:rPr lang="en-US" altLang="zh-CN" sz="1400" kern="100" dirty="0" err="1">
                <a:effectLst/>
                <a:latin typeface="Times New Roman" panose="02020603050405020304" pitchFamily="18" charset="0"/>
                <a:ea typeface="宋体" panose="02010600030101010101" pitchFamily="2" charset="-122"/>
              </a:rPr>
              <a:t>rl</a:t>
            </a:r>
            <a:r>
              <a:rPr lang="zh-CN" altLang="zh-CN" sz="1400" kern="100" dirty="0">
                <a:effectLst/>
                <a:latin typeface="Times New Roman" panose="02020603050405020304" pitchFamily="18" charset="0"/>
                <a:ea typeface="宋体" panose="02010600030101010101" pitchFamily="2" charset="-122"/>
              </a:rPr>
              <a:t>代表</a:t>
            </a:r>
            <a:r>
              <a:rPr lang="en-US" altLang="zh-CN" sz="1400" kern="100" dirty="0">
                <a:effectLst/>
                <a:latin typeface="Times New Roman" panose="02020603050405020304" pitchFamily="18" charset="0"/>
                <a:ea typeface="宋体" panose="02010600030101010101" pitchFamily="2" charset="-122"/>
              </a:rPr>
              <a:t>release</a:t>
            </a:r>
            <a:r>
              <a:rPr lang="zh-CN" altLang="zh-CN" sz="1400" kern="100" dirty="0">
                <a:effectLst/>
                <a:latin typeface="Times New Roman" panose="02020603050405020304" pitchFamily="18" charset="0"/>
                <a:ea typeface="宋体" panose="02010600030101010101" pitchFamily="2" charset="-122"/>
              </a:rPr>
              <a:t>。该后缀规定了内存顺序的限制，具体如下表；</a:t>
            </a:r>
          </a:p>
          <a:p>
            <a:endParaRPr lang="zh-CN" altLang="en-US" sz="1400" dirty="0"/>
          </a:p>
        </p:txBody>
      </p:sp>
      <p:graphicFrame>
        <p:nvGraphicFramePr>
          <p:cNvPr id="6" name="表格 5">
            <a:extLst>
              <a:ext uri="{FF2B5EF4-FFF2-40B4-BE49-F238E27FC236}">
                <a16:creationId xmlns:a16="http://schemas.microsoft.com/office/drawing/2014/main" id="{4DC20675-AC80-3C1E-13E9-26C9BEC45F0F}"/>
              </a:ext>
            </a:extLst>
          </p:cNvPr>
          <p:cNvGraphicFramePr>
            <a:graphicFrameLocks noGrp="1"/>
          </p:cNvGraphicFramePr>
          <p:nvPr>
            <p:extLst>
              <p:ext uri="{D42A27DB-BD31-4B8C-83A1-F6EECF244321}">
                <p14:modId xmlns:p14="http://schemas.microsoft.com/office/powerpoint/2010/main" val="3850143866"/>
              </p:ext>
            </p:extLst>
          </p:nvPr>
        </p:nvGraphicFramePr>
        <p:xfrm>
          <a:off x="467544" y="3289390"/>
          <a:ext cx="7886700" cy="1442600"/>
        </p:xfrm>
        <a:graphic>
          <a:graphicData uri="http://schemas.openxmlformats.org/drawingml/2006/table">
            <a:tbl>
              <a:tblPr firstRow="1" firstCol="1" bandRow="1">
                <a:tableStyleId>{00A15C55-8517-42AA-B614-E9B94910E393}</a:tableStyleId>
              </a:tblPr>
              <a:tblGrid>
                <a:gridCol w="369097">
                  <a:extLst>
                    <a:ext uri="{9D8B030D-6E8A-4147-A177-3AD203B41FA5}">
                      <a16:colId xmlns:a16="http://schemas.microsoft.com/office/drawing/2014/main" val="1972230911"/>
                    </a:ext>
                  </a:extLst>
                </a:gridCol>
                <a:gridCol w="317045">
                  <a:extLst>
                    <a:ext uri="{9D8B030D-6E8A-4147-A177-3AD203B41FA5}">
                      <a16:colId xmlns:a16="http://schemas.microsoft.com/office/drawing/2014/main" val="2119395897"/>
                    </a:ext>
                  </a:extLst>
                </a:gridCol>
                <a:gridCol w="7200558">
                  <a:extLst>
                    <a:ext uri="{9D8B030D-6E8A-4147-A177-3AD203B41FA5}">
                      <a16:colId xmlns:a16="http://schemas.microsoft.com/office/drawing/2014/main" val="2313766952"/>
                    </a:ext>
                  </a:extLst>
                </a:gridCol>
              </a:tblGrid>
              <a:tr h="257856">
                <a:tc>
                  <a:txBody>
                    <a:bodyPr/>
                    <a:lstStyle/>
                    <a:p>
                      <a:pPr algn="l"/>
                      <a:r>
                        <a:rPr lang="en-US" sz="1000" kern="0" spc="75">
                          <a:effectLst/>
                        </a:rPr>
                        <a:t>Aq</a:t>
                      </a:r>
                      <a:endParaRPr lang="zh-CN" sz="1000" kern="100">
                        <a:effectLst/>
                        <a:latin typeface="Times New Roman" panose="02020603050405020304" pitchFamily="18" charset="0"/>
                        <a:ea typeface="宋体" panose="02010600030101010101" pitchFamily="2" charset="-122"/>
                      </a:endParaRPr>
                    </a:p>
                  </a:txBody>
                  <a:tcPr marL="34845" marR="34845" marT="69691" marB="34845" anchor="b"/>
                </a:tc>
                <a:tc>
                  <a:txBody>
                    <a:bodyPr/>
                    <a:lstStyle/>
                    <a:p>
                      <a:pPr algn="l"/>
                      <a:r>
                        <a:rPr lang="en-US" sz="1000" kern="0" spc="75">
                          <a:effectLst/>
                        </a:rPr>
                        <a:t>Rl</a:t>
                      </a:r>
                      <a:endParaRPr lang="zh-CN" sz="1000" kern="100">
                        <a:effectLst/>
                        <a:latin typeface="Times New Roman" panose="02020603050405020304" pitchFamily="18" charset="0"/>
                        <a:ea typeface="宋体" panose="02010600030101010101" pitchFamily="2" charset="-122"/>
                      </a:endParaRPr>
                    </a:p>
                  </a:txBody>
                  <a:tcPr marL="34845" marR="34845" marT="69691" marB="34845" anchor="b"/>
                </a:tc>
                <a:tc>
                  <a:txBody>
                    <a:bodyPr/>
                    <a:lstStyle/>
                    <a:p>
                      <a:pPr algn="l"/>
                      <a:r>
                        <a:rPr lang="zh-CN" sz="1000" kern="0" spc="75" dirty="0">
                          <a:effectLst/>
                        </a:rPr>
                        <a:t>含义</a:t>
                      </a:r>
                      <a:endParaRPr lang="zh-CN" sz="1000" kern="100" dirty="0">
                        <a:effectLst/>
                        <a:latin typeface="Times New Roman" panose="02020603050405020304" pitchFamily="18" charset="0"/>
                        <a:ea typeface="宋体" panose="02010600030101010101" pitchFamily="2" charset="-122"/>
                      </a:endParaRPr>
                    </a:p>
                  </a:txBody>
                  <a:tcPr marL="34845" marR="34845" marT="69691" marB="34845" anchor="b"/>
                </a:tc>
                <a:extLst>
                  <a:ext uri="{0D108BD9-81ED-4DB2-BD59-A6C34878D82A}">
                    <a16:rowId xmlns:a16="http://schemas.microsoft.com/office/drawing/2014/main" val="335562156"/>
                  </a:ext>
                </a:extLst>
              </a:tr>
              <a:tr h="257856">
                <a:tc>
                  <a:txBody>
                    <a:bodyPr/>
                    <a:lstStyle/>
                    <a:p>
                      <a:pPr algn="l"/>
                      <a:r>
                        <a:rPr lang="en-US" sz="1000" kern="0" spc="75">
                          <a:effectLst/>
                        </a:rPr>
                        <a:t>0</a:t>
                      </a:r>
                      <a:endParaRPr lang="zh-CN" sz="1000" kern="100">
                        <a:effectLst/>
                        <a:latin typeface="Times New Roman" panose="02020603050405020304" pitchFamily="18" charset="0"/>
                        <a:ea typeface="宋体" panose="02010600030101010101" pitchFamily="2" charset="-122"/>
                      </a:endParaRPr>
                    </a:p>
                  </a:txBody>
                  <a:tcPr marL="34845" marR="34845" marT="69691" marB="34845"/>
                </a:tc>
                <a:tc>
                  <a:txBody>
                    <a:bodyPr/>
                    <a:lstStyle/>
                    <a:p>
                      <a:pPr algn="l"/>
                      <a:r>
                        <a:rPr lang="en-US" sz="1000" kern="0" spc="75">
                          <a:effectLst/>
                        </a:rPr>
                        <a:t>0</a:t>
                      </a:r>
                      <a:endParaRPr lang="zh-CN" sz="1000" kern="100">
                        <a:effectLst/>
                        <a:latin typeface="Times New Roman" panose="02020603050405020304" pitchFamily="18" charset="0"/>
                        <a:ea typeface="宋体" panose="02010600030101010101" pitchFamily="2" charset="-122"/>
                      </a:endParaRPr>
                    </a:p>
                  </a:txBody>
                  <a:tcPr marL="34845" marR="34845" marT="69691" marB="34845"/>
                </a:tc>
                <a:tc>
                  <a:txBody>
                    <a:bodyPr/>
                    <a:lstStyle/>
                    <a:p>
                      <a:pPr algn="l"/>
                      <a:r>
                        <a:rPr lang="zh-CN" sz="1000" kern="0" spc="75">
                          <a:effectLst/>
                        </a:rPr>
                        <a:t>没有顺序限制</a:t>
                      </a:r>
                      <a:endParaRPr lang="zh-CN" sz="1000" kern="100">
                        <a:effectLst/>
                        <a:latin typeface="Times New Roman" panose="02020603050405020304" pitchFamily="18" charset="0"/>
                        <a:ea typeface="宋体" panose="02010600030101010101" pitchFamily="2" charset="-122"/>
                      </a:endParaRPr>
                    </a:p>
                  </a:txBody>
                  <a:tcPr marL="34845" marR="34845" marT="69691" marB="34845"/>
                </a:tc>
                <a:extLst>
                  <a:ext uri="{0D108BD9-81ED-4DB2-BD59-A6C34878D82A}">
                    <a16:rowId xmlns:a16="http://schemas.microsoft.com/office/drawing/2014/main" val="3466192689"/>
                  </a:ext>
                </a:extLst>
              </a:tr>
              <a:tr h="257856">
                <a:tc>
                  <a:txBody>
                    <a:bodyPr/>
                    <a:lstStyle/>
                    <a:p>
                      <a:pPr algn="l"/>
                      <a:r>
                        <a:rPr lang="en-US" sz="1000" kern="0" spc="75">
                          <a:effectLst/>
                        </a:rPr>
                        <a:t>0</a:t>
                      </a:r>
                      <a:endParaRPr lang="zh-CN" sz="1000" kern="100">
                        <a:effectLst/>
                        <a:latin typeface="Times New Roman" panose="02020603050405020304" pitchFamily="18" charset="0"/>
                        <a:ea typeface="宋体" panose="02010600030101010101" pitchFamily="2" charset="-122"/>
                      </a:endParaRPr>
                    </a:p>
                  </a:txBody>
                  <a:tcPr marL="34845" marR="34845" marT="69691" marB="34845"/>
                </a:tc>
                <a:tc>
                  <a:txBody>
                    <a:bodyPr/>
                    <a:lstStyle/>
                    <a:p>
                      <a:pPr algn="l"/>
                      <a:r>
                        <a:rPr lang="en-US" sz="1000" kern="0" spc="75">
                          <a:effectLst/>
                        </a:rPr>
                        <a:t>1</a:t>
                      </a:r>
                      <a:endParaRPr lang="zh-CN" sz="1000" kern="100">
                        <a:effectLst/>
                        <a:latin typeface="Times New Roman" panose="02020603050405020304" pitchFamily="18" charset="0"/>
                        <a:ea typeface="宋体" panose="02010600030101010101" pitchFamily="2" charset="-122"/>
                      </a:endParaRPr>
                    </a:p>
                  </a:txBody>
                  <a:tcPr marL="34845" marR="34845" marT="69691" marB="34845"/>
                </a:tc>
                <a:tc>
                  <a:txBody>
                    <a:bodyPr/>
                    <a:lstStyle/>
                    <a:p>
                      <a:pPr algn="l"/>
                      <a:r>
                        <a:rPr lang="zh-CN" sz="1000" kern="0" spc="75">
                          <a:effectLst/>
                        </a:rPr>
                        <a:t>该指令前序所有访问存储的指令的结果必须在该指令执行之前被观察到</a:t>
                      </a:r>
                      <a:endParaRPr lang="zh-CN" sz="1000" kern="100">
                        <a:effectLst/>
                        <a:latin typeface="Times New Roman" panose="02020603050405020304" pitchFamily="18" charset="0"/>
                        <a:ea typeface="宋体" panose="02010600030101010101" pitchFamily="2" charset="-122"/>
                      </a:endParaRPr>
                    </a:p>
                  </a:txBody>
                  <a:tcPr marL="34845" marR="34845" marT="69691" marB="34845"/>
                </a:tc>
                <a:extLst>
                  <a:ext uri="{0D108BD9-81ED-4DB2-BD59-A6C34878D82A}">
                    <a16:rowId xmlns:a16="http://schemas.microsoft.com/office/drawing/2014/main" val="3000376426"/>
                  </a:ext>
                </a:extLst>
              </a:tr>
              <a:tr h="257856">
                <a:tc>
                  <a:txBody>
                    <a:bodyPr/>
                    <a:lstStyle/>
                    <a:p>
                      <a:pPr algn="l"/>
                      <a:r>
                        <a:rPr lang="en-US" sz="1000" kern="0" spc="75">
                          <a:effectLst/>
                        </a:rPr>
                        <a:t>1</a:t>
                      </a:r>
                      <a:endParaRPr lang="zh-CN" sz="1000" kern="100">
                        <a:effectLst/>
                        <a:latin typeface="Times New Roman" panose="02020603050405020304" pitchFamily="18" charset="0"/>
                        <a:ea typeface="宋体" panose="02010600030101010101" pitchFamily="2" charset="-122"/>
                      </a:endParaRPr>
                    </a:p>
                  </a:txBody>
                  <a:tcPr marL="34845" marR="34845" marT="69691" marB="34845"/>
                </a:tc>
                <a:tc>
                  <a:txBody>
                    <a:bodyPr/>
                    <a:lstStyle/>
                    <a:p>
                      <a:pPr algn="l"/>
                      <a:r>
                        <a:rPr lang="en-US" sz="1000" kern="0" spc="75">
                          <a:effectLst/>
                        </a:rPr>
                        <a:t>0</a:t>
                      </a:r>
                      <a:endParaRPr lang="zh-CN" sz="1000" kern="100">
                        <a:effectLst/>
                        <a:latin typeface="Times New Roman" panose="02020603050405020304" pitchFamily="18" charset="0"/>
                        <a:ea typeface="宋体" panose="02010600030101010101" pitchFamily="2" charset="-122"/>
                      </a:endParaRPr>
                    </a:p>
                  </a:txBody>
                  <a:tcPr marL="34845" marR="34845" marT="69691" marB="34845"/>
                </a:tc>
                <a:tc>
                  <a:txBody>
                    <a:bodyPr/>
                    <a:lstStyle/>
                    <a:p>
                      <a:pPr algn="l"/>
                      <a:r>
                        <a:rPr lang="zh-CN" sz="1000" kern="0" spc="75">
                          <a:effectLst/>
                        </a:rPr>
                        <a:t>该指令后序所有访问存储的指令必须等该指令执行完成后才开始执行</a:t>
                      </a:r>
                      <a:endParaRPr lang="zh-CN" sz="1000" kern="100">
                        <a:effectLst/>
                        <a:latin typeface="Times New Roman" panose="02020603050405020304" pitchFamily="18" charset="0"/>
                        <a:ea typeface="宋体" panose="02010600030101010101" pitchFamily="2" charset="-122"/>
                      </a:endParaRPr>
                    </a:p>
                  </a:txBody>
                  <a:tcPr marL="34845" marR="34845" marT="69691" marB="34845"/>
                </a:tc>
                <a:extLst>
                  <a:ext uri="{0D108BD9-81ED-4DB2-BD59-A6C34878D82A}">
                    <a16:rowId xmlns:a16="http://schemas.microsoft.com/office/drawing/2014/main" val="2884808924"/>
                  </a:ext>
                </a:extLst>
              </a:tr>
              <a:tr h="411176">
                <a:tc>
                  <a:txBody>
                    <a:bodyPr/>
                    <a:lstStyle/>
                    <a:p>
                      <a:pPr algn="l"/>
                      <a:r>
                        <a:rPr lang="en-US" sz="1000" kern="0" spc="75">
                          <a:effectLst/>
                        </a:rPr>
                        <a:t>1</a:t>
                      </a:r>
                      <a:endParaRPr lang="zh-CN" sz="1000" kern="100">
                        <a:effectLst/>
                        <a:latin typeface="Times New Roman" panose="02020603050405020304" pitchFamily="18" charset="0"/>
                        <a:ea typeface="宋体" panose="02010600030101010101" pitchFamily="2" charset="-122"/>
                      </a:endParaRPr>
                    </a:p>
                  </a:txBody>
                  <a:tcPr marL="34845" marR="34845" marT="69691" marB="34845"/>
                </a:tc>
                <a:tc>
                  <a:txBody>
                    <a:bodyPr/>
                    <a:lstStyle/>
                    <a:p>
                      <a:pPr algn="l"/>
                      <a:r>
                        <a:rPr lang="en-US" sz="1000" kern="0" spc="75">
                          <a:effectLst/>
                        </a:rPr>
                        <a:t>1</a:t>
                      </a:r>
                      <a:endParaRPr lang="zh-CN" sz="1000" kern="100">
                        <a:effectLst/>
                        <a:latin typeface="Times New Roman" panose="02020603050405020304" pitchFamily="18" charset="0"/>
                        <a:ea typeface="宋体" panose="02010600030101010101" pitchFamily="2" charset="-122"/>
                      </a:endParaRPr>
                    </a:p>
                  </a:txBody>
                  <a:tcPr marL="34845" marR="34845" marT="69691" marB="34845"/>
                </a:tc>
                <a:tc>
                  <a:txBody>
                    <a:bodyPr/>
                    <a:lstStyle/>
                    <a:p>
                      <a:pPr algn="l"/>
                      <a:r>
                        <a:rPr lang="zh-CN" sz="1000" kern="0" spc="75" dirty="0">
                          <a:effectLst/>
                        </a:rPr>
                        <a:t>该指令前序所有访问存储的指令的结果必须在该指令执行之前被观察到，</a:t>
                      </a:r>
                      <a:endParaRPr lang="zh-CN" sz="1000" kern="100" dirty="0">
                        <a:effectLst/>
                      </a:endParaRPr>
                    </a:p>
                    <a:p>
                      <a:pPr algn="l"/>
                      <a:r>
                        <a:rPr lang="zh-CN" sz="1000" kern="0" spc="75" dirty="0">
                          <a:effectLst/>
                        </a:rPr>
                        <a:t>该指令后序所有访问存储的指令必须等该指令执行完成后才开始执行</a:t>
                      </a:r>
                      <a:endParaRPr lang="zh-CN" sz="1000" kern="100" dirty="0">
                        <a:effectLst/>
                        <a:latin typeface="Times New Roman" panose="02020603050405020304" pitchFamily="18" charset="0"/>
                        <a:ea typeface="宋体" panose="02010600030101010101" pitchFamily="2" charset="-122"/>
                      </a:endParaRPr>
                    </a:p>
                  </a:txBody>
                  <a:tcPr marL="34845" marR="34845" marT="69691" marB="34845"/>
                </a:tc>
                <a:extLst>
                  <a:ext uri="{0D108BD9-81ED-4DB2-BD59-A6C34878D82A}">
                    <a16:rowId xmlns:a16="http://schemas.microsoft.com/office/drawing/2014/main" val="4239630204"/>
                  </a:ext>
                </a:extLst>
              </a:tr>
            </a:tbl>
          </a:graphicData>
        </a:graphic>
      </p:graphicFrame>
    </p:spTree>
    <p:extLst>
      <p:ext uri="{BB962C8B-B14F-4D97-AF65-F5344CB8AC3E}">
        <p14:creationId xmlns:p14="http://schemas.microsoft.com/office/powerpoint/2010/main" val="3901889531"/>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0076" y="123478"/>
            <a:ext cx="1766509" cy="422426"/>
          </a:xfrm>
          <a:prstGeom prst="rect">
            <a:avLst/>
          </a:prstGeom>
        </p:spPr>
      </p:pic>
      <p:sp>
        <p:nvSpPr>
          <p:cNvPr id="8" name="文本框 7">
            <a:extLst>
              <a:ext uri="{FF2B5EF4-FFF2-40B4-BE49-F238E27FC236}">
                <a16:creationId xmlns:a16="http://schemas.microsoft.com/office/drawing/2014/main" id="{304C47EB-1C42-738E-781E-EBAFB7BEEC2B}"/>
              </a:ext>
            </a:extLst>
          </p:cNvPr>
          <p:cNvSpPr txBox="1"/>
          <p:nvPr/>
        </p:nvSpPr>
        <p:spPr>
          <a:xfrm>
            <a:off x="226194" y="218868"/>
            <a:ext cx="7053881" cy="646331"/>
          </a:xfrm>
          <a:prstGeom prst="rect">
            <a:avLst/>
          </a:prstGeom>
          <a:noFill/>
        </p:spPr>
        <p:txBody>
          <a:bodyPr wrap="square" rtlCol="0">
            <a:spAutoFit/>
          </a:bodyPr>
          <a:lstStyle/>
          <a:p>
            <a:pPr algn="l"/>
            <a:r>
              <a:rPr lang="zh-CN" altLang="en-US" sz="1800" b="0" i="0" u="none" strike="noStrike" baseline="0" dirty="0">
                <a:solidFill>
                  <a:srgbClr val="333333"/>
                </a:solidFill>
                <a:latin typeface="Inconsolata" pitchFamily="1" charset="0"/>
              </a:rPr>
              <a:t>问题</a:t>
            </a:r>
            <a:r>
              <a:rPr lang="en-US" altLang="zh-CN" sz="1800" b="0" i="0" u="none" strike="noStrike" baseline="0" dirty="0">
                <a:solidFill>
                  <a:srgbClr val="333333"/>
                </a:solidFill>
                <a:latin typeface="Inconsolata" pitchFamily="1" charset="0"/>
              </a:rPr>
              <a:t>4:acquire </a:t>
            </a:r>
            <a:r>
              <a:rPr lang="zh-CN" altLang="en-US" sz="1800" b="0" i="0" u="none" strike="noStrike" baseline="0" dirty="0">
                <a:solidFill>
                  <a:srgbClr val="333333"/>
                </a:solidFill>
                <a:latin typeface="SourceHanSerifCN-Medium"/>
              </a:rPr>
              <a:t>和 </a:t>
            </a:r>
            <a:r>
              <a:rPr lang="en-US" altLang="zh-CN" sz="1800" b="0" i="0" u="none" strike="noStrike" baseline="0" dirty="0">
                <a:solidFill>
                  <a:srgbClr val="333333"/>
                </a:solidFill>
                <a:latin typeface="Inconsolata" pitchFamily="1" charset="0"/>
              </a:rPr>
              <a:t>release </a:t>
            </a:r>
            <a:r>
              <a:rPr lang="zh-CN" altLang="en-US" sz="1800" b="0" i="0" u="none" strike="noStrike" baseline="0" dirty="0">
                <a:solidFill>
                  <a:srgbClr val="333333"/>
                </a:solidFill>
                <a:latin typeface="SourceHanSerifCN-Medium"/>
              </a:rPr>
              <a:t>函数中的 </a:t>
            </a:r>
            <a:r>
              <a:rPr lang="en-US" altLang="zh-CN" sz="1800" b="0" i="0" u="none" strike="noStrike" baseline="0" dirty="0">
                <a:solidFill>
                  <a:srgbClr val="333333"/>
                </a:solidFill>
                <a:latin typeface="Inconsolata" pitchFamily="1" charset="0"/>
              </a:rPr>
              <a:t>__</a:t>
            </a:r>
            <a:r>
              <a:rPr lang="en-US" altLang="zh-CN" sz="1800" b="0" i="0" u="none" strike="noStrike" baseline="0" dirty="0" err="1">
                <a:solidFill>
                  <a:srgbClr val="333333"/>
                </a:solidFill>
                <a:latin typeface="Inconsolata" pitchFamily="1" charset="0"/>
              </a:rPr>
              <a:t>sync_synchronize</a:t>
            </a:r>
            <a:r>
              <a:rPr lang="en-US" altLang="zh-CN" sz="1800" b="0" i="0" u="none" strike="noStrike" baseline="0" dirty="0">
                <a:solidFill>
                  <a:srgbClr val="333333"/>
                </a:solidFill>
                <a:latin typeface="Inconsolata" pitchFamily="1" charset="0"/>
              </a:rPr>
              <a:t>() </a:t>
            </a:r>
            <a:r>
              <a:rPr lang="zh-CN" altLang="en-US" sz="1800" b="0" i="0" u="none" strike="noStrike" baseline="0" dirty="0">
                <a:solidFill>
                  <a:srgbClr val="333333"/>
                </a:solidFill>
                <a:latin typeface="SourceHanSerifCN-Medium"/>
              </a:rPr>
              <a:t>语句的作用是什么？对照汇编程序进行说明。</a:t>
            </a:r>
            <a:endParaRPr lang="en-US" altLang="zh-CN" sz="2400" b="1" dirty="0"/>
          </a:p>
        </p:txBody>
      </p:sp>
      <p:sp>
        <p:nvSpPr>
          <p:cNvPr id="2" name="文本框 1">
            <a:extLst>
              <a:ext uri="{FF2B5EF4-FFF2-40B4-BE49-F238E27FC236}">
                <a16:creationId xmlns:a16="http://schemas.microsoft.com/office/drawing/2014/main" id="{51E229E8-2FDD-E755-E9AF-A8186340EB2B}"/>
              </a:ext>
            </a:extLst>
          </p:cNvPr>
          <p:cNvSpPr txBox="1"/>
          <p:nvPr/>
        </p:nvSpPr>
        <p:spPr>
          <a:xfrm>
            <a:off x="4716019" y="1059582"/>
            <a:ext cx="4242183" cy="3816429"/>
          </a:xfrm>
          <a:prstGeom prst="rect">
            <a:avLst/>
          </a:prstGeom>
          <a:noFill/>
        </p:spPr>
        <p:txBody>
          <a:bodyPr wrap="square" rtlCol="0">
            <a:spAutoFit/>
          </a:bodyPr>
          <a:lstStyle/>
          <a:p>
            <a:pPr algn="just"/>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答</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:__</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sync_synchronize</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产生一个内存屏障，不允许处理器将</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barrier</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之后的内存读取指令移到</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barrier</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之前，也不允许将</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barrier</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之前的内存读取指令移到</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barrier</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之后，确保临界区的访存操作发生在获取锁之后释放锁之前，避免了</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CPU</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对指令的乱序执行可能造成的访存冲突。</a:t>
            </a:r>
          </a:p>
          <a:p>
            <a:pPr algn="just"/>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对应的汇编指令是</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fence</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fence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指令对外部可见的访存请求</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如设备</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I / O</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和内存访问等进行串行化。指令格式为</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fence pred, </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succ</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，比特中的第</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3,2,1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0 </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位分别对应于设备输入</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设备输出</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内存读写。例如</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fence r, </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rw</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将前面读取与后面的读取和写入排序</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使用</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pred = 0010</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succ</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 0011</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进行编码。如果省略了参数</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则表示</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fence </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iorw</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iorw</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即对所有访存请求进行排序。</a:t>
            </a:r>
          </a:p>
          <a:p>
            <a:endParaRPr lang="zh-CN" altLang="en-US" dirty="0"/>
          </a:p>
        </p:txBody>
      </p:sp>
      <p:pic>
        <p:nvPicPr>
          <p:cNvPr id="9" name="图片 8">
            <a:extLst>
              <a:ext uri="{FF2B5EF4-FFF2-40B4-BE49-F238E27FC236}">
                <a16:creationId xmlns:a16="http://schemas.microsoft.com/office/drawing/2014/main" id="{A065A36F-84C5-1900-13D9-6BB821E30914}"/>
              </a:ext>
            </a:extLst>
          </p:cNvPr>
          <p:cNvPicPr>
            <a:picLocks noChangeAspect="1"/>
          </p:cNvPicPr>
          <p:nvPr/>
        </p:nvPicPr>
        <p:blipFill rotWithShape="1">
          <a:blip r:embed="rId3">
            <a:extLst>
              <a:ext uri="{28A0092B-C50C-407E-A947-70E740481C1C}">
                <a14:useLocalDpi xmlns:a14="http://schemas.microsoft.com/office/drawing/2010/main" val="0"/>
              </a:ext>
            </a:extLst>
          </a:blip>
          <a:srcRect r="20557"/>
          <a:stretch/>
        </p:blipFill>
        <p:spPr>
          <a:xfrm>
            <a:off x="99992" y="1440082"/>
            <a:ext cx="4327991" cy="2263336"/>
          </a:xfrm>
          <a:prstGeom prst="rect">
            <a:avLst/>
          </a:prstGeom>
        </p:spPr>
      </p:pic>
    </p:spTree>
    <p:extLst>
      <p:ext uri="{BB962C8B-B14F-4D97-AF65-F5344CB8AC3E}">
        <p14:creationId xmlns:p14="http://schemas.microsoft.com/office/powerpoint/2010/main" val="3684125612"/>
      </p:ext>
    </p:extLst>
  </p:cSld>
  <p:clrMapOvr>
    <a:masterClrMapping/>
  </p:clrMapOvr>
  <p:transition spd="slow">
    <p:wheel spokes="1"/>
  </p:transition>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1585</TotalTime>
  <Words>1449</Words>
  <Application>Microsoft Office PowerPoint</Application>
  <PresentationFormat>全屏显示(16:9)</PresentationFormat>
  <Paragraphs>61</Paragraphs>
  <Slides>16</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ArialMT</vt:lpstr>
      <vt:lpstr>Söhne</vt:lpstr>
      <vt:lpstr>SourceHanSerifCN-Medium</vt:lpstr>
      <vt:lpstr>宋体</vt:lpstr>
      <vt:lpstr>微软雅黑</vt:lpstr>
      <vt:lpstr>Agency FB</vt:lpstr>
      <vt:lpstr>Arial</vt:lpstr>
      <vt:lpstr>Calibri</vt:lpstr>
      <vt:lpstr>Calibri Light</vt:lpstr>
      <vt:lpstr>Inconsolata</vt:lpstr>
      <vt:lpstr>Times New Roman</vt:lpstr>
      <vt:lpstr>Wide Latin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030</dc:title>
  <dc:creator>USER</dc:creator>
  <cp:lastModifiedBy>jk s</cp:lastModifiedBy>
  <cp:revision>521</cp:revision>
  <dcterms:created xsi:type="dcterms:W3CDTF">2014-11-09T01:07:00Z</dcterms:created>
  <dcterms:modified xsi:type="dcterms:W3CDTF">2023-11-01T02:50:16Z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